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charts/chart18.xml" ContentType="application/vnd.openxmlformats-officedocument.drawingml.char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420" r:id="rId4"/>
    <p:sldId id="511" r:id="rId5"/>
    <p:sldId id="488" r:id="rId6"/>
    <p:sldId id="553" r:id="rId7"/>
    <p:sldId id="514" r:id="rId8"/>
    <p:sldId id="499" r:id="rId9"/>
    <p:sldId id="335" r:id="rId10"/>
    <p:sldId id="354" r:id="rId11"/>
    <p:sldId id="515" r:id="rId12"/>
    <p:sldId id="491" r:id="rId13"/>
    <p:sldId id="493" r:id="rId14"/>
    <p:sldId id="516" r:id="rId15"/>
    <p:sldId id="362" r:id="rId16"/>
    <p:sldId id="397" r:id="rId17"/>
    <p:sldId id="449" r:id="rId18"/>
    <p:sldId id="520" r:id="rId19"/>
    <p:sldId id="505" r:id="rId20"/>
    <p:sldId id="523" r:id="rId21"/>
    <p:sldId id="508" r:id="rId22"/>
    <p:sldId id="558" r:id="rId23"/>
    <p:sldId id="557" r:id="rId24"/>
    <p:sldId id="554" r:id="rId25"/>
    <p:sldId id="555" r:id="rId26"/>
    <p:sldId id="544" r:id="rId27"/>
    <p:sldId id="545" r:id="rId28"/>
    <p:sldId id="546" r:id="rId29"/>
    <p:sldId id="525" r:id="rId30"/>
    <p:sldId id="536" r:id="rId31"/>
    <p:sldId id="533" r:id="rId32"/>
    <p:sldId id="526" r:id="rId33"/>
    <p:sldId id="540" r:id="rId34"/>
    <p:sldId id="527" r:id="rId35"/>
    <p:sldId id="522" r:id="rId36"/>
    <p:sldId id="517" r:id="rId37"/>
    <p:sldId id="519" r:id="rId38"/>
    <p:sldId id="541" r:id="rId39"/>
    <p:sldId id="521" r:id="rId40"/>
    <p:sldId id="551" r:id="rId41"/>
    <p:sldId id="552" r:id="rId42"/>
    <p:sldId id="55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F:\Ph.D.%20Thesis%20related\IFT%20measurement\IFT%20measurement%20without%20surfactant\IFT%20measurement\Na2CO3\Dynamic\fresh%20oil\IFT%20%20as%20%20function%20of%20salinity%20and%20Temperatur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Ph.D.%20Thesis%20related\alkaline%20consumption\berea%20sandstone\KUN%20MA3%20method\alkaline%20consumption%20calcula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Ph.D.%20Thesis%20related\IFT%20measurement\IFT%20measurement%20without%20surfactant\IFT%20measurement\Na2CO3\Equilibrium\Room%20temperature\wor=3%20salinity\TUbe-%20IF-time-mcp%20wor=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memory%20stick%20aug%2025th\wor=3%2054\TUbe-%20IF-time-mcp%20wor=3%205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Ph.D.%20Thesis%20related\IFT%20measurement\IFT%20measurement%20without%20surfactant\IFT%20measurement\Na2CO3\DAKER%20SUBSTANCES\DAKER%20SUBSTANC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memory%20stick%20aug%2025th\TUbe-%20IF-time-mcp-wor%20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memory%20stick%20aug%2025th\IFT-1.4%25%20AS%20AFUNCTION%20OF%20TIM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most%20latest\Corelation%20of%20%20soap%20amount%20to%20IFT%20WOR=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most%20latest\Corelation%20of%20%20soap%20amount%20to%20IFT%20WOR=2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before\aggregat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0.52%20as%20overall\aggreg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h.D.%20Thesis%20related\IFT%20measurement\IFT%20measurement%20without%20surfactant\IFT%20measurement\Na2CO3\IFT%20%20as%20%20function%20of%20salinity%20and%20WOR%20@%2025C.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h.D.%20Thesis%20related\Soap%20NO.%20measurement\Standard%20Deviation\AGGREGATIO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most%20latest\Corelation%20of%20%20soap%20amount%20to%20IFT%20WOR=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most%20latest\Corelation%20of%20%20soap%20amount%20to%20IFT%20WOR=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Ph.D.%20Thesis%20related\brine%20calculation'\brine%20calculation%20single%20electrolyt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Ph.D.%20Thesis%20related\IFT%20measurement\IFT%20measurement%20without%20surfactant\IFT%20measurement\Na2CO3\IFT%20%20as%20%20function%20of%20salinity%20and%20WOR%20@5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Ph.D.%20Thesis%20related\Soap%20NO.%20measurement\Standard%20Deviation\AGGREG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Ph.D.%20Thesis%20related\Soap%20NO.%20measurement\Standard%20Deviation\AGGREG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most%20latest\Corelation%20of%20%20soap%20amount%20to%20IFT%20WOR=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Ph.D.%20Thesis%20related\correlation%20of%20soap%20amount%20and%20IFT%20with%20error%20bar\most%20latest\Corelation%20of%20%20soap%20amount%20to%20IFT%20WOR=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Ph.D.%20Thesis%20related\Calculation%20of%20CM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Ph.D.%20Thesis%20related\IFT%20measurement\IFT%20measurement%20without%20surfactant\IFT%20measurement\Na2CO3\Dynamic\fresh%20oil\fresh-%20IF-time-mc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746871484814402"/>
          <c:y val="4.7543391753450182E-2"/>
          <c:w val="0.87623254124484351"/>
          <c:h val="0.82841905850478448"/>
        </c:manualLayout>
      </c:layout>
      <c:scatterChart>
        <c:scatterStyle val="lineMarker"/>
        <c:ser>
          <c:idx val="1"/>
          <c:order val="1"/>
          <c:tx>
            <c:strRef>
              <c:f>'[IFT  as  function of salinity and Temperature.xlsx]Sheet1'!$C$3</c:f>
              <c:strCache>
                <c:ptCount val="1"/>
                <c:pt idx="0">
                  <c:v>54°C </c:v>
                </c:pt>
              </c:strCache>
            </c:strRef>
          </c:tx>
          <c:xVal>
            <c:numRef>
              <c:f>'[IFT  as  function of salinity and Temperature.xlsx]Sheet1'!$A$4:$A$13</c:f>
              <c:numCache>
                <c:formatCode>General</c:formatCode>
                <c:ptCount val="10"/>
                <c:pt idx="0">
                  <c:v>0.1</c:v>
                </c:pt>
                <c:pt idx="1">
                  <c:v>0.2</c:v>
                </c:pt>
                <c:pt idx="2">
                  <c:v>0.5</c:v>
                </c:pt>
                <c:pt idx="3">
                  <c:v>1</c:v>
                </c:pt>
                <c:pt idx="4">
                  <c:v>1.4</c:v>
                </c:pt>
                <c:pt idx="5">
                  <c:v>1.6</c:v>
                </c:pt>
                <c:pt idx="6">
                  <c:v>2</c:v>
                </c:pt>
                <c:pt idx="7">
                  <c:v>2.5</c:v>
                </c:pt>
                <c:pt idx="8">
                  <c:v>3</c:v>
                </c:pt>
                <c:pt idx="9">
                  <c:v>5</c:v>
                </c:pt>
              </c:numCache>
            </c:numRef>
          </c:xVal>
          <c:yVal>
            <c:numRef>
              <c:f>'[IFT  as  function of salinity and Temperature.xlsx]Sheet1'!$C$4:$C$13</c:f>
              <c:numCache>
                <c:formatCode>General</c:formatCode>
                <c:ptCount val="10"/>
                <c:pt idx="0">
                  <c:v>5.6029999999999855</c:v>
                </c:pt>
                <c:pt idx="1">
                  <c:v>6.01</c:v>
                </c:pt>
                <c:pt idx="2">
                  <c:v>3.53</c:v>
                </c:pt>
                <c:pt idx="3">
                  <c:v>2.121</c:v>
                </c:pt>
                <c:pt idx="4">
                  <c:v>2.7680000000000002</c:v>
                </c:pt>
                <c:pt idx="5">
                  <c:v>4.0419999999999998</c:v>
                </c:pt>
                <c:pt idx="6">
                  <c:v>2.6830000000000012</c:v>
                </c:pt>
                <c:pt idx="7">
                  <c:v>3.3959999999999977</c:v>
                </c:pt>
                <c:pt idx="8">
                  <c:v>3.3079999999999998</c:v>
                </c:pt>
                <c:pt idx="9">
                  <c:v>3.7389999999999999</c:v>
                </c:pt>
              </c:numCache>
            </c:numRef>
          </c:yVal>
        </c:ser>
        <c:ser>
          <c:idx val="0"/>
          <c:order val="0"/>
          <c:tx>
            <c:strRef>
              <c:f>'[IFT  as  function of salinity and Temperature.xlsx]Sheet1'!$B$3</c:f>
              <c:strCache>
                <c:ptCount val="1"/>
                <c:pt idx="0">
                  <c:v>25°C</c:v>
                </c:pt>
              </c:strCache>
            </c:strRef>
          </c:tx>
          <c:xVal>
            <c:numRef>
              <c:f>'[IFT  as  function of salinity and Temperature.xlsx]Sheet1'!$A$4:$A$13</c:f>
              <c:numCache>
                <c:formatCode>General</c:formatCode>
                <c:ptCount val="10"/>
                <c:pt idx="0">
                  <c:v>0.1</c:v>
                </c:pt>
                <c:pt idx="1">
                  <c:v>0.2</c:v>
                </c:pt>
                <c:pt idx="2">
                  <c:v>0.5</c:v>
                </c:pt>
                <c:pt idx="3">
                  <c:v>1</c:v>
                </c:pt>
                <c:pt idx="4">
                  <c:v>1.4</c:v>
                </c:pt>
                <c:pt idx="5">
                  <c:v>1.6</c:v>
                </c:pt>
                <c:pt idx="6">
                  <c:v>2</c:v>
                </c:pt>
                <c:pt idx="7">
                  <c:v>2.5</c:v>
                </c:pt>
                <c:pt idx="8">
                  <c:v>3</c:v>
                </c:pt>
                <c:pt idx="9">
                  <c:v>5</c:v>
                </c:pt>
              </c:numCache>
            </c:numRef>
          </c:xVal>
          <c:yVal>
            <c:numRef>
              <c:f>'[IFT  as  function of salinity and Temperature.xlsx]Sheet1'!$B$4:$B$13</c:f>
              <c:numCache>
                <c:formatCode>General</c:formatCode>
                <c:ptCount val="10"/>
                <c:pt idx="0">
                  <c:v>5.2269999999999985</c:v>
                </c:pt>
                <c:pt idx="1">
                  <c:v>4.3919999999999986</c:v>
                </c:pt>
                <c:pt idx="2">
                  <c:v>4.68</c:v>
                </c:pt>
                <c:pt idx="3">
                  <c:v>2.9809999999999999</c:v>
                </c:pt>
                <c:pt idx="4">
                  <c:v>3.573</c:v>
                </c:pt>
                <c:pt idx="5">
                  <c:v>3.0049999999999999</c:v>
                </c:pt>
                <c:pt idx="6">
                  <c:v>3.1389999999999998</c:v>
                </c:pt>
                <c:pt idx="7">
                  <c:v>2.617</c:v>
                </c:pt>
                <c:pt idx="8">
                  <c:v>2.8499999999999988</c:v>
                </c:pt>
                <c:pt idx="9">
                  <c:v>3.5089999999999999</c:v>
                </c:pt>
              </c:numCache>
            </c:numRef>
          </c:yVal>
        </c:ser>
        <c:axId val="74446720"/>
        <c:axId val="75051008"/>
      </c:scatterChart>
      <c:valAx>
        <c:axId val="74446720"/>
        <c:scaling>
          <c:orientation val="minMax"/>
        </c:scaling>
        <c:axPos val="b"/>
        <c:title>
          <c:tx>
            <c:rich>
              <a:bodyPr/>
              <a:lstStyle/>
              <a:p>
                <a:pPr>
                  <a:defRPr sz="2000"/>
                </a:pPr>
                <a:r>
                  <a:rPr lang="en-US" sz="2000" baseline="0" dirty="0"/>
                  <a:t>Na</a:t>
                </a:r>
                <a:r>
                  <a:rPr lang="en-US" sz="2000" baseline="-25000" dirty="0"/>
                  <a:t>2</a:t>
                </a:r>
                <a:r>
                  <a:rPr lang="en-US" sz="2000" baseline="0" dirty="0"/>
                  <a:t>CO</a:t>
                </a:r>
                <a:r>
                  <a:rPr lang="en-US" sz="2000" baseline="-25000" dirty="0"/>
                  <a:t>3</a:t>
                </a:r>
                <a:r>
                  <a:rPr lang="en-US" sz="2000" baseline="0" dirty="0"/>
                  <a:t> Concentration, %</a:t>
                </a:r>
                <a:endParaRPr lang="en-US" sz="2000" dirty="0"/>
              </a:p>
            </c:rich>
          </c:tx>
          <c:layout/>
        </c:title>
        <c:numFmt formatCode="General" sourceLinked="1"/>
        <c:tickLblPos val="nextTo"/>
        <c:txPr>
          <a:bodyPr/>
          <a:lstStyle/>
          <a:p>
            <a:pPr>
              <a:defRPr sz="1400" b="1"/>
            </a:pPr>
            <a:endParaRPr lang="en-US"/>
          </a:p>
        </c:txPr>
        <c:crossAx val="75051008"/>
        <c:crossesAt val="1.0000000000000022E-3"/>
        <c:crossBetween val="midCat"/>
      </c:valAx>
      <c:valAx>
        <c:axId val="75051008"/>
        <c:scaling>
          <c:logBase val="10"/>
          <c:orientation val="minMax"/>
          <c:max val="10"/>
          <c:min val="1.0000000000000022E-3"/>
        </c:scaling>
        <c:axPos val="l"/>
        <c:title>
          <c:tx>
            <c:rich>
              <a:bodyPr rot="-5400000" vert="horz"/>
              <a:lstStyle/>
              <a:p>
                <a:pPr>
                  <a:defRPr sz="2000"/>
                </a:pPr>
                <a:r>
                  <a:rPr lang="en-US" sz="2000" dirty="0"/>
                  <a:t>IFT, mN/m</a:t>
                </a:r>
              </a:p>
            </c:rich>
          </c:tx>
          <c:layout/>
        </c:title>
        <c:numFmt formatCode="0.E+00" sourceLinked="0"/>
        <c:tickLblPos val="nextTo"/>
        <c:txPr>
          <a:bodyPr/>
          <a:lstStyle/>
          <a:p>
            <a:pPr>
              <a:defRPr sz="1400" b="1"/>
            </a:pPr>
            <a:endParaRPr lang="en-US"/>
          </a:p>
        </c:txPr>
        <c:crossAx val="74446720"/>
        <c:crosses val="autoZero"/>
        <c:crossBetween val="midCat"/>
      </c:valAx>
    </c:plotArea>
    <c:legend>
      <c:legendPos val="r"/>
      <c:legendEntry>
        <c:idx val="0"/>
        <c:txPr>
          <a:bodyPr/>
          <a:lstStyle/>
          <a:p>
            <a:pPr>
              <a:defRPr sz="1400" b="1">
                <a:solidFill>
                  <a:schemeClr val="tx1"/>
                </a:solidFill>
              </a:defRPr>
            </a:pPr>
            <a:endParaRPr lang="en-US"/>
          </a:p>
        </c:txPr>
      </c:legendEntry>
      <c:legendEntry>
        <c:idx val="1"/>
        <c:txPr>
          <a:bodyPr/>
          <a:lstStyle/>
          <a:p>
            <a:pPr>
              <a:defRPr sz="1400" b="1">
                <a:solidFill>
                  <a:schemeClr val="tx1"/>
                </a:solidFill>
              </a:defRPr>
            </a:pPr>
            <a:endParaRPr lang="en-US"/>
          </a:p>
        </c:txPr>
      </c:legendEntry>
      <c:layout>
        <c:manualLayout>
          <c:xMode val="edge"/>
          <c:yMode val="edge"/>
          <c:x val="0.81228334843100358"/>
          <c:y val="0.28808478485643862"/>
          <c:w val="0.103886710517461"/>
          <c:h val="8.5093255388531033E-2"/>
        </c:manualLayout>
      </c:layout>
      <c:txPr>
        <a:bodyPr/>
        <a:lstStyle/>
        <a:p>
          <a:pPr>
            <a:defRPr sz="1400" b="1"/>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633786880842765"/>
          <c:y val="5.1400554097404488E-2"/>
          <c:w val="0.83681418886290471"/>
          <c:h val="0.81406385739040177"/>
        </c:manualLayout>
      </c:layout>
      <c:scatterChart>
        <c:scatterStyle val="smoothMarker"/>
        <c:ser>
          <c:idx val="1"/>
          <c:order val="1"/>
          <c:tx>
            <c:strRef>
              <c:f>Sheet1!$D$3</c:f>
              <c:strCache>
                <c:ptCount val="1"/>
                <c:pt idx="0">
                  <c:v>Sand Without HCl Treated</c:v>
                </c:pt>
              </c:strCache>
            </c:strRef>
          </c:tx>
          <c:xVal>
            <c:numRef>
              <c:f>Sheet1!$C$4:$C$9</c:f>
              <c:numCache>
                <c:formatCode>General</c:formatCode>
                <c:ptCount val="6"/>
                <c:pt idx="0">
                  <c:v>1</c:v>
                </c:pt>
                <c:pt idx="1">
                  <c:v>5</c:v>
                </c:pt>
                <c:pt idx="2">
                  <c:v>10</c:v>
                </c:pt>
                <c:pt idx="3">
                  <c:v>30</c:v>
                </c:pt>
                <c:pt idx="4">
                  <c:v>50</c:v>
                </c:pt>
                <c:pt idx="5">
                  <c:v>100</c:v>
                </c:pt>
              </c:numCache>
            </c:numRef>
          </c:xVal>
          <c:yVal>
            <c:numRef>
              <c:f>Sheet1!$D$4:$D$9</c:f>
              <c:numCache>
                <c:formatCode>General</c:formatCode>
                <c:ptCount val="6"/>
                <c:pt idx="0">
                  <c:v>0.15429466919000057</c:v>
                </c:pt>
                <c:pt idx="1">
                  <c:v>0.72752650822999998</c:v>
                </c:pt>
                <c:pt idx="2">
                  <c:v>0.82215532273000003</c:v>
                </c:pt>
                <c:pt idx="3">
                  <c:v>0.96097675399000004</c:v>
                </c:pt>
                <c:pt idx="4">
                  <c:v>1.10020389581</c:v>
                </c:pt>
                <c:pt idx="5">
                  <c:v>1.1520460149300042</c:v>
                </c:pt>
              </c:numCache>
            </c:numRef>
          </c:yVal>
          <c:smooth val="1"/>
        </c:ser>
        <c:ser>
          <c:idx val="0"/>
          <c:order val="0"/>
          <c:tx>
            <c:strRef>
              <c:f>Sheet1!$E$3</c:f>
              <c:strCache>
                <c:ptCount val="1"/>
                <c:pt idx="0">
                  <c:v>Sand With HCl Treated</c:v>
                </c:pt>
              </c:strCache>
            </c:strRef>
          </c:tx>
          <c:xVal>
            <c:numRef>
              <c:f>Sheet1!$C$4:$C$9</c:f>
              <c:numCache>
                <c:formatCode>General</c:formatCode>
                <c:ptCount val="6"/>
                <c:pt idx="0">
                  <c:v>1</c:v>
                </c:pt>
                <c:pt idx="1">
                  <c:v>5</c:v>
                </c:pt>
                <c:pt idx="2">
                  <c:v>10</c:v>
                </c:pt>
                <c:pt idx="3">
                  <c:v>30</c:v>
                </c:pt>
                <c:pt idx="4">
                  <c:v>50</c:v>
                </c:pt>
                <c:pt idx="5">
                  <c:v>100</c:v>
                </c:pt>
              </c:numCache>
            </c:numRef>
          </c:xVal>
          <c:yVal>
            <c:numRef>
              <c:f>Sheet1!$E$4:$E$9</c:f>
              <c:numCache>
                <c:formatCode>General</c:formatCode>
                <c:ptCount val="6"/>
                <c:pt idx="0">
                  <c:v>0.13952477493999987</c:v>
                </c:pt>
                <c:pt idx="1">
                  <c:v>0.31016485352000095</c:v>
                </c:pt>
                <c:pt idx="2">
                  <c:v>0.36512548556000107</c:v>
                </c:pt>
                <c:pt idx="3">
                  <c:v>0.54621613793999957</c:v>
                </c:pt>
                <c:pt idx="4">
                  <c:v>0.55291899362000063</c:v>
                </c:pt>
                <c:pt idx="5">
                  <c:v>0.60040791273000005</c:v>
                </c:pt>
              </c:numCache>
            </c:numRef>
          </c:yVal>
          <c:smooth val="1"/>
        </c:ser>
        <c:axId val="76041216"/>
        <c:axId val="76063872"/>
      </c:scatterChart>
      <c:valAx>
        <c:axId val="76041216"/>
        <c:scaling>
          <c:orientation val="minMax"/>
        </c:scaling>
        <c:axPos val="b"/>
        <c:title>
          <c:tx>
            <c:rich>
              <a:bodyPr/>
              <a:lstStyle/>
              <a:p>
                <a:pPr>
                  <a:defRPr sz="2000"/>
                </a:pPr>
                <a:r>
                  <a:rPr lang="en-US" sz="2000"/>
                  <a:t>Na</a:t>
                </a:r>
                <a:r>
                  <a:rPr lang="en-US" sz="2000" baseline="-25000"/>
                  <a:t>2</a:t>
                </a:r>
                <a:r>
                  <a:rPr lang="en-US" sz="2000"/>
                  <a:t>CO</a:t>
                </a:r>
                <a:r>
                  <a:rPr lang="en-US" sz="2000" baseline="-25000"/>
                  <a:t>3</a:t>
                </a:r>
                <a:r>
                  <a:rPr lang="en-US" sz="2000"/>
                  <a:t> Concentration,</a:t>
                </a:r>
                <a:r>
                  <a:rPr lang="en-US" sz="2000" baseline="0"/>
                  <a:t> mM/L</a:t>
                </a:r>
                <a:endParaRPr lang="en-US" sz="2000"/>
              </a:p>
            </c:rich>
          </c:tx>
          <c:layout/>
        </c:title>
        <c:numFmt formatCode="General" sourceLinked="1"/>
        <c:tickLblPos val="nextTo"/>
        <c:txPr>
          <a:bodyPr/>
          <a:lstStyle/>
          <a:p>
            <a:pPr>
              <a:defRPr sz="1400" b="1"/>
            </a:pPr>
            <a:endParaRPr lang="en-US"/>
          </a:p>
        </c:txPr>
        <c:crossAx val="76063872"/>
        <c:crosses val="autoZero"/>
        <c:crossBetween val="midCat"/>
      </c:valAx>
      <c:valAx>
        <c:axId val="76063872"/>
        <c:scaling>
          <c:orientation val="minMax"/>
        </c:scaling>
        <c:axPos val="l"/>
        <c:title>
          <c:tx>
            <c:rich>
              <a:bodyPr rot="-5400000" vert="horz"/>
              <a:lstStyle/>
              <a:p>
                <a:pPr>
                  <a:defRPr sz="2000"/>
                </a:pPr>
                <a:r>
                  <a:rPr lang="en-US" sz="2000"/>
                  <a:t>Na</a:t>
                </a:r>
                <a:r>
                  <a:rPr lang="en-US" sz="2000" baseline="-25000"/>
                  <a:t>2</a:t>
                </a:r>
                <a:r>
                  <a:rPr lang="en-US" sz="2000"/>
                  <a:t>CO</a:t>
                </a:r>
                <a:r>
                  <a:rPr lang="en-US" sz="2000" baseline="-25000"/>
                  <a:t>3</a:t>
                </a:r>
                <a:r>
                  <a:rPr lang="en-US" sz="2000"/>
                  <a:t> </a:t>
                </a:r>
                <a:r>
                  <a:rPr lang="en-US" sz="2000" baseline="0"/>
                  <a:t>Consumption, mg/g</a:t>
                </a:r>
                <a:endParaRPr lang="en-US" sz="2000"/>
              </a:p>
            </c:rich>
          </c:tx>
          <c:layout>
            <c:manualLayout>
              <c:xMode val="edge"/>
              <c:yMode val="edge"/>
              <c:x val="3.5096153846153871E-3"/>
              <c:y val="0.1755586242018255"/>
            </c:manualLayout>
          </c:layout>
        </c:title>
        <c:numFmt formatCode="General" sourceLinked="1"/>
        <c:tickLblPos val="nextTo"/>
        <c:txPr>
          <a:bodyPr/>
          <a:lstStyle/>
          <a:p>
            <a:pPr>
              <a:defRPr sz="1400" b="1"/>
            </a:pPr>
            <a:endParaRPr lang="en-US"/>
          </a:p>
        </c:txPr>
        <c:crossAx val="76041216"/>
        <c:crosses val="autoZero"/>
        <c:crossBetween val="midCat"/>
      </c:valAx>
    </c:plotArea>
    <c:legend>
      <c:legendPos val="r"/>
      <c:legendEntry>
        <c:idx val="0"/>
        <c:txPr>
          <a:bodyPr/>
          <a:lstStyle/>
          <a:p>
            <a:pPr>
              <a:defRPr sz="1400" b="1">
                <a:solidFill>
                  <a:srgbClr val="C00000"/>
                </a:solidFill>
              </a:defRPr>
            </a:pPr>
            <a:endParaRPr lang="en-US"/>
          </a:p>
        </c:txPr>
      </c:legendEntry>
      <c:legendEntry>
        <c:idx val="1"/>
        <c:txPr>
          <a:bodyPr/>
          <a:lstStyle/>
          <a:p>
            <a:pPr>
              <a:defRPr sz="1400" b="1">
                <a:solidFill>
                  <a:srgbClr val="0070C0"/>
                </a:solidFill>
              </a:defRPr>
            </a:pPr>
            <a:endParaRPr lang="en-US"/>
          </a:p>
        </c:txPr>
      </c:legendEntry>
      <c:layout>
        <c:manualLayout>
          <c:xMode val="edge"/>
          <c:yMode val="edge"/>
          <c:x val="0.64823009317451352"/>
          <c:y val="0.25760632946818229"/>
          <c:w val="0.34556820096424568"/>
          <c:h val="9.9930333891055767E-2"/>
        </c:manualLayout>
      </c:layout>
      <c:txPr>
        <a:bodyPr/>
        <a:lstStyle/>
        <a:p>
          <a:pPr>
            <a:defRPr sz="1400" b="1"/>
          </a:pPr>
          <a:endParaRPr lang="en-US"/>
        </a:p>
      </c:txPr>
    </c:legend>
    <c:plotVisOnly val="1"/>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565294679074208"/>
          <c:y val="0.10747780090707053"/>
          <c:w val="0.8413817704605111"/>
          <c:h val="0.77489345441015389"/>
        </c:manualLayout>
      </c:layout>
      <c:scatterChart>
        <c:scatterStyle val="lineMarker"/>
        <c:ser>
          <c:idx val="1"/>
          <c:order val="1"/>
          <c:tx>
            <c:strRef>
              <c:f>'MCP-IFT'!$I$152</c:f>
              <c:strCache>
                <c:ptCount val="1"/>
                <c:pt idx="0">
                  <c:v>2.0% Na2CO3</c:v>
                </c:pt>
              </c:strCache>
            </c:strRef>
          </c:tx>
          <c:xVal>
            <c:numRef>
              <c:f>'MCP-IFT'!$O$153:$O$162</c:f>
              <c:numCache>
                <c:formatCode>General</c:formatCode>
                <c:ptCount val="10"/>
                <c:pt idx="0">
                  <c:v>0</c:v>
                </c:pt>
                <c:pt idx="1">
                  <c:v>27</c:v>
                </c:pt>
                <c:pt idx="2">
                  <c:v>67</c:v>
                </c:pt>
                <c:pt idx="3">
                  <c:v>107</c:v>
                </c:pt>
                <c:pt idx="4">
                  <c:v>137</c:v>
                </c:pt>
                <c:pt idx="5">
                  <c:v>157</c:v>
                </c:pt>
                <c:pt idx="6">
                  <c:v>197</c:v>
                </c:pt>
                <c:pt idx="7">
                  <c:v>237</c:v>
                </c:pt>
                <c:pt idx="8">
                  <c:v>269</c:v>
                </c:pt>
                <c:pt idx="9">
                  <c:v>316</c:v>
                </c:pt>
              </c:numCache>
            </c:numRef>
          </c:xVal>
          <c:yVal>
            <c:numRef>
              <c:f>'MCP-IFT'!$N$153:$N$162</c:f>
              <c:numCache>
                <c:formatCode>0.000</c:formatCode>
                <c:ptCount val="10"/>
                <c:pt idx="0">
                  <c:v>0.94658170082405158</c:v>
                </c:pt>
                <c:pt idx="1">
                  <c:v>0.62278919513024167</c:v>
                </c:pt>
                <c:pt idx="2">
                  <c:v>0.50710425457767461</c:v>
                </c:pt>
                <c:pt idx="3">
                  <c:v>0.48167870250120481</c:v>
                </c:pt>
                <c:pt idx="4">
                  <c:v>0.67814062401225683</c:v>
                </c:pt>
                <c:pt idx="5">
                  <c:v>0.88356452850818445</c:v>
                </c:pt>
                <c:pt idx="6">
                  <c:v>0.96059784734538878</c:v>
                </c:pt>
                <c:pt idx="7">
                  <c:v>1.0416462296102542</c:v>
                </c:pt>
                <c:pt idx="8">
                  <c:v>1.0416462296102542</c:v>
                </c:pt>
                <c:pt idx="9">
                  <c:v>1.0416462296102542</c:v>
                </c:pt>
              </c:numCache>
            </c:numRef>
          </c:yVal>
        </c:ser>
        <c:ser>
          <c:idx val="2"/>
          <c:order val="2"/>
          <c:tx>
            <c:strRef>
              <c:f>'MCP-IFT'!$E$139</c:f>
              <c:strCache>
                <c:ptCount val="1"/>
                <c:pt idx="0">
                  <c:v>1.8% Na2CO3</c:v>
                </c:pt>
              </c:strCache>
            </c:strRef>
          </c:tx>
          <c:xVal>
            <c:numRef>
              <c:f>'MCP-IFT'!$O$140:$O$149</c:f>
              <c:numCache>
                <c:formatCode>General</c:formatCode>
                <c:ptCount val="10"/>
                <c:pt idx="0">
                  <c:v>0</c:v>
                </c:pt>
                <c:pt idx="1">
                  <c:v>2</c:v>
                </c:pt>
                <c:pt idx="2">
                  <c:v>12</c:v>
                </c:pt>
                <c:pt idx="3">
                  <c:v>34</c:v>
                </c:pt>
                <c:pt idx="4">
                  <c:v>59</c:v>
                </c:pt>
                <c:pt idx="5">
                  <c:v>79</c:v>
                </c:pt>
                <c:pt idx="6">
                  <c:v>120</c:v>
                </c:pt>
                <c:pt idx="7">
                  <c:v>180</c:v>
                </c:pt>
                <c:pt idx="8">
                  <c:v>240</c:v>
                </c:pt>
                <c:pt idx="9">
                  <c:v>316</c:v>
                </c:pt>
              </c:numCache>
            </c:numRef>
          </c:xVal>
          <c:yVal>
            <c:numRef>
              <c:f>'MCP-IFT'!$N$140:$N$149</c:f>
              <c:numCache>
                <c:formatCode>0.000</c:formatCode>
                <c:ptCount val="10"/>
                <c:pt idx="0">
                  <c:v>0.2625452933680964</c:v>
                </c:pt>
                <c:pt idx="1">
                  <c:v>0.10605160485571827</c:v>
                </c:pt>
                <c:pt idx="2">
                  <c:v>0.29269083194878531</c:v>
                </c:pt>
                <c:pt idx="3">
                  <c:v>0.44565145891541075</c:v>
                </c:pt>
                <c:pt idx="4">
                  <c:v>0.82842148578599728</c:v>
                </c:pt>
                <c:pt idx="5">
                  <c:v>0.93334069095436933</c:v>
                </c:pt>
                <c:pt idx="6">
                  <c:v>0.86247007141142884</c:v>
                </c:pt>
                <c:pt idx="7">
                  <c:v>0.89743904823275822</c:v>
                </c:pt>
                <c:pt idx="8">
                  <c:v>0.89478586698437312</c:v>
                </c:pt>
                <c:pt idx="9">
                  <c:v>0.89478586698437312</c:v>
                </c:pt>
              </c:numCache>
            </c:numRef>
          </c:yVal>
        </c:ser>
        <c:ser>
          <c:idx val="3"/>
          <c:order val="3"/>
          <c:tx>
            <c:strRef>
              <c:f>'MCP-IFT'!$B$114</c:f>
              <c:strCache>
                <c:ptCount val="1"/>
                <c:pt idx="0">
                  <c:v>1.6% Na2CO3</c:v>
                </c:pt>
              </c:strCache>
            </c:strRef>
          </c:tx>
          <c:xVal>
            <c:numRef>
              <c:f>'MCP-IFT'!$O$115:$O$136</c:f>
              <c:numCache>
                <c:formatCode>General</c:formatCode>
                <c:ptCount val="22"/>
                <c:pt idx="0">
                  <c:v>0</c:v>
                </c:pt>
                <c:pt idx="1">
                  <c:v>1</c:v>
                </c:pt>
                <c:pt idx="2">
                  <c:v>3</c:v>
                </c:pt>
                <c:pt idx="3">
                  <c:v>6</c:v>
                </c:pt>
                <c:pt idx="4">
                  <c:v>10</c:v>
                </c:pt>
                <c:pt idx="5">
                  <c:v>16</c:v>
                </c:pt>
                <c:pt idx="6">
                  <c:v>20</c:v>
                </c:pt>
                <c:pt idx="7">
                  <c:v>30</c:v>
                </c:pt>
                <c:pt idx="8">
                  <c:v>36</c:v>
                </c:pt>
                <c:pt idx="9">
                  <c:v>45</c:v>
                </c:pt>
                <c:pt idx="10">
                  <c:v>55</c:v>
                </c:pt>
                <c:pt idx="11">
                  <c:v>67</c:v>
                </c:pt>
                <c:pt idx="12">
                  <c:v>69</c:v>
                </c:pt>
                <c:pt idx="13">
                  <c:v>73</c:v>
                </c:pt>
                <c:pt idx="14">
                  <c:v>89</c:v>
                </c:pt>
                <c:pt idx="15">
                  <c:v>93</c:v>
                </c:pt>
                <c:pt idx="16">
                  <c:v>96</c:v>
                </c:pt>
                <c:pt idx="17">
                  <c:v>99</c:v>
                </c:pt>
                <c:pt idx="18">
                  <c:v>136</c:v>
                </c:pt>
                <c:pt idx="19">
                  <c:v>196</c:v>
                </c:pt>
                <c:pt idx="20">
                  <c:v>236</c:v>
                </c:pt>
                <c:pt idx="21">
                  <c:v>306</c:v>
                </c:pt>
              </c:numCache>
            </c:numRef>
          </c:xVal>
          <c:yVal>
            <c:numRef>
              <c:f>'MCP-IFT'!$N$115:$N$136</c:f>
              <c:numCache>
                <c:formatCode>0.000</c:formatCode>
                <c:ptCount val="22"/>
                <c:pt idx="0">
                  <c:v>0.42287511058146782</c:v>
                </c:pt>
                <c:pt idx="1">
                  <c:v>0.25888332907435607</c:v>
                </c:pt>
                <c:pt idx="2">
                  <c:v>0.21529433063373568</c:v>
                </c:pt>
                <c:pt idx="3">
                  <c:v>0.33881613896431761</c:v>
                </c:pt>
                <c:pt idx="4">
                  <c:v>0.68830906967588013</c:v>
                </c:pt>
                <c:pt idx="5">
                  <c:v>0.28893051562693628</c:v>
                </c:pt>
                <c:pt idx="6">
                  <c:v>0.24114444629884521</c:v>
                </c:pt>
                <c:pt idx="7">
                  <c:v>0.15287842909558025</c:v>
                </c:pt>
                <c:pt idx="8">
                  <c:v>0.13254518477570482</c:v>
                </c:pt>
                <c:pt idx="9">
                  <c:v>0.16334655904866788</c:v>
                </c:pt>
                <c:pt idx="10">
                  <c:v>0.14642369827553342</c:v>
                </c:pt>
                <c:pt idx="11">
                  <c:v>5.4870133106782272E-2</c:v>
                </c:pt>
                <c:pt idx="12">
                  <c:v>4.3772450276548323E-2</c:v>
                </c:pt>
                <c:pt idx="13">
                  <c:v>4.3772450276548323E-2</c:v>
                </c:pt>
                <c:pt idx="14">
                  <c:v>0.27467314619822325</c:v>
                </c:pt>
                <c:pt idx="15">
                  <c:v>0.24178160762108539</c:v>
                </c:pt>
                <c:pt idx="16">
                  <c:v>0.22563839578923628</c:v>
                </c:pt>
                <c:pt idx="17">
                  <c:v>0.2249713203351395</c:v>
                </c:pt>
                <c:pt idx="18">
                  <c:v>0.34724040543018075</c:v>
                </c:pt>
                <c:pt idx="19">
                  <c:v>0.45731220458254335</c:v>
                </c:pt>
                <c:pt idx="20">
                  <c:v>0.45731220458254335</c:v>
                </c:pt>
                <c:pt idx="21">
                  <c:v>0.45731220458254335</c:v>
                </c:pt>
              </c:numCache>
            </c:numRef>
          </c:yVal>
        </c:ser>
        <c:ser>
          <c:idx val="4"/>
          <c:order val="4"/>
          <c:tx>
            <c:strRef>
              <c:f>'MCP-IFT'!$B$92</c:f>
              <c:strCache>
                <c:ptCount val="1"/>
                <c:pt idx="0">
                  <c:v>1.4% Na2CO3</c:v>
                </c:pt>
              </c:strCache>
            </c:strRef>
          </c:tx>
          <c:xVal>
            <c:numRef>
              <c:f>'MCP-IFT'!$O$93:$O$111</c:f>
              <c:numCache>
                <c:formatCode>General</c:formatCode>
                <c:ptCount val="19"/>
                <c:pt idx="0">
                  <c:v>0</c:v>
                </c:pt>
                <c:pt idx="1">
                  <c:v>1</c:v>
                </c:pt>
                <c:pt idx="2">
                  <c:v>3</c:v>
                </c:pt>
                <c:pt idx="3">
                  <c:v>9</c:v>
                </c:pt>
                <c:pt idx="4">
                  <c:v>20</c:v>
                </c:pt>
                <c:pt idx="5">
                  <c:v>32</c:v>
                </c:pt>
                <c:pt idx="6">
                  <c:v>39</c:v>
                </c:pt>
                <c:pt idx="7">
                  <c:v>69</c:v>
                </c:pt>
                <c:pt idx="8">
                  <c:v>76</c:v>
                </c:pt>
                <c:pt idx="9">
                  <c:v>87</c:v>
                </c:pt>
                <c:pt idx="10">
                  <c:v>93</c:v>
                </c:pt>
                <c:pt idx="11">
                  <c:v>113</c:v>
                </c:pt>
                <c:pt idx="12">
                  <c:v>119</c:v>
                </c:pt>
                <c:pt idx="13">
                  <c:v>126</c:v>
                </c:pt>
                <c:pt idx="14">
                  <c:v>169</c:v>
                </c:pt>
                <c:pt idx="15">
                  <c:v>206</c:v>
                </c:pt>
                <c:pt idx="16">
                  <c:v>236</c:v>
                </c:pt>
                <c:pt idx="17">
                  <c:v>306</c:v>
                </c:pt>
                <c:pt idx="18">
                  <c:v>366</c:v>
                </c:pt>
              </c:numCache>
            </c:numRef>
          </c:xVal>
          <c:yVal>
            <c:numRef>
              <c:f>'MCP-IFT'!$N$93:$N$111</c:f>
              <c:numCache>
                <c:formatCode>0.000</c:formatCode>
                <c:ptCount val="19"/>
                <c:pt idx="0">
                  <c:v>1.6087631491648613</c:v>
                </c:pt>
                <c:pt idx="1">
                  <c:v>1.4097497251047262</c:v>
                </c:pt>
                <c:pt idx="2">
                  <c:v>1.147789339870914</c:v>
                </c:pt>
                <c:pt idx="3">
                  <c:v>1.0519526506309138</c:v>
                </c:pt>
                <c:pt idx="4">
                  <c:v>0.97692910224071072</c:v>
                </c:pt>
                <c:pt idx="5">
                  <c:v>0.90017795984017923</c:v>
                </c:pt>
                <c:pt idx="6">
                  <c:v>0.67879213535640781</c:v>
                </c:pt>
                <c:pt idx="7">
                  <c:v>0.28073494510252706</c:v>
                </c:pt>
                <c:pt idx="8">
                  <c:v>0.25805220594759931</c:v>
                </c:pt>
                <c:pt idx="9">
                  <c:v>0.18294798645369112</c:v>
                </c:pt>
                <c:pt idx="10">
                  <c:v>0.14942749691503643</c:v>
                </c:pt>
                <c:pt idx="11">
                  <c:v>7.3906304479598825E-2</c:v>
                </c:pt>
                <c:pt idx="12">
                  <c:v>7.3906304479598825E-2</c:v>
                </c:pt>
                <c:pt idx="13">
                  <c:v>6.7556001527521045E-2</c:v>
                </c:pt>
                <c:pt idx="14">
                  <c:v>6.1580293901673203E-2</c:v>
                </c:pt>
                <c:pt idx="15">
                  <c:v>5.5849876484573215E-2</c:v>
                </c:pt>
                <c:pt idx="16">
                  <c:v>5.0751763479727222E-2</c:v>
                </c:pt>
                <c:pt idx="17">
                  <c:v>5.0751763479727222E-2</c:v>
                </c:pt>
                <c:pt idx="18">
                  <c:v>5.0751763479727222E-2</c:v>
                </c:pt>
              </c:numCache>
            </c:numRef>
          </c:yVal>
        </c:ser>
        <c:ser>
          <c:idx val="5"/>
          <c:order val="5"/>
          <c:tx>
            <c:strRef>
              <c:f>'MCP-IFT'!$E$71</c:f>
              <c:strCache>
                <c:ptCount val="1"/>
                <c:pt idx="0">
                  <c:v>1.2% Na2CO3</c:v>
                </c:pt>
              </c:strCache>
            </c:strRef>
          </c:tx>
          <c:xVal>
            <c:numRef>
              <c:f>'MCP-IFT'!$O$72:$O$88</c:f>
              <c:numCache>
                <c:formatCode>General</c:formatCode>
                <c:ptCount val="17"/>
                <c:pt idx="0">
                  <c:v>3</c:v>
                </c:pt>
                <c:pt idx="1">
                  <c:v>5</c:v>
                </c:pt>
                <c:pt idx="2">
                  <c:v>25</c:v>
                </c:pt>
                <c:pt idx="3">
                  <c:v>46</c:v>
                </c:pt>
                <c:pt idx="4">
                  <c:v>68</c:v>
                </c:pt>
                <c:pt idx="5">
                  <c:v>71</c:v>
                </c:pt>
                <c:pt idx="6">
                  <c:v>72</c:v>
                </c:pt>
                <c:pt idx="7">
                  <c:v>74</c:v>
                </c:pt>
                <c:pt idx="8">
                  <c:v>80</c:v>
                </c:pt>
                <c:pt idx="9">
                  <c:v>86</c:v>
                </c:pt>
                <c:pt idx="10">
                  <c:v>95</c:v>
                </c:pt>
                <c:pt idx="11">
                  <c:v>100</c:v>
                </c:pt>
                <c:pt idx="12">
                  <c:v>106</c:v>
                </c:pt>
                <c:pt idx="13">
                  <c:v>116</c:v>
                </c:pt>
                <c:pt idx="14">
                  <c:v>126</c:v>
                </c:pt>
                <c:pt idx="15">
                  <c:v>256</c:v>
                </c:pt>
                <c:pt idx="16">
                  <c:v>386</c:v>
                </c:pt>
              </c:numCache>
            </c:numRef>
          </c:xVal>
          <c:yVal>
            <c:numRef>
              <c:f>'MCP-IFT'!$N$72:$N$88</c:f>
              <c:numCache>
                <c:formatCode>0.000</c:formatCode>
                <c:ptCount val="17"/>
                <c:pt idx="0">
                  <c:v>0.1508828087095237</c:v>
                </c:pt>
                <c:pt idx="1">
                  <c:v>0.27906301236273634</c:v>
                </c:pt>
                <c:pt idx="2">
                  <c:v>0.20674337370140147</c:v>
                </c:pt>
                <c:pt idx="3">
                  <c:v>0.20147604520279191</c:v>
                </c:pt>
                <c:pt idx="4">
                  <c:v>0.18745446480813627</c:v>
                </c:pt>
                <c:pt idx="5">
                  <c:v>0.17464048287514131</c:v>
                </c:pt>
                <c:pt idx="6">
                  <c:v>0.1625203488264893</c:v>
                </c:pt>
                <c:pt idx="7">
                  <c:v>0.1508828087095237</c:v>
                </c:pt>
                <c:pt idx="8">
                  <c:v>0.13981451695345848</c:v>
                </c:pt>
                <c:pt idx="9">
                  <c:v>0.11940688060536288</c:v>
                </c:pt>
                <c:pt idx="10">
                  <c:v>8.4746420065656414E-2</c:v>
                </c:pt>
                <c:pt idx="11">
                  <c:v>9.2644372085958798E-2</c:v>
                </c:pt>
                <c:pt idx="12">
                  <c:v>6.3666558124693948E-2</c:v>
                </c:pt>
                <c:pt idx="13">
                  <c:v>4.7459315929482063E-2</c:v>
                </c:pt>
                <c:pt idx="14">
                  <c:v>4.7459315929482063E-2</c:v>
                </c:pt>
                <c:pt idx="15">
                  <c:v>4.7459315929482063E-2</c:v>
                </c:pt>
                <c:pt idx="16">
                  <c:v>4.7459315929482063E-2</c:v>
                </c:pt>
              </c:numCache>
            </c:numRef>
          </c:yVal>
        </c:ser>
        <c:ser>
          <c:idx val="6"/>
          <c:order val="6"/>
          <c:tx>
            <c:strRef>
              <c:f>'MCP-IFT'!$B$53</c:f>
              <c:strCache>
                <c:ptCount val="1"/>
                <c:pt idx="0">
                  <c:v>1.0% Na2CO3</c:v>
                </c:pt>
              </c:strCache>
            </c:strRef>
          </c:tx>
          <c:xVal>
            <c:numRef>
              <c:f>'MCP-IFT'!$O$54:$O$66</c:f>
              <c:numCache>
                <c:formatCode>General</c:formatCode>
                <c:ptCount val="13"/>
                <c:pt idx="0">
                  <c:v>0</c:v>
                </c:pt>
                <c:pt idx="1">
                  <c:v>33</c:v>
                </c:pt>
                <c:pt idx="2">
                  <c:v>61</c:v>
                </c:pt>
                <c:pt idx="3">
                  <c:v>135</c:v>
                </c:pt>
                <c:pt idx="4">
                  <c:v>152</c:v>
                </c:pt>
                <c:pt idx="5">
                  <c:v>186</c:v>
                </c:pt>
                <c:pt idx="6">
                  <c:v>192</c:v>
                </c:pt>
                <c:pt idx="7">
                  <c:v>203</c:v>
                </c:pt>
                <c:pt idx="8">
                  <c:v>215</c:v>
                </c:pt>
                <c:pt idx="9">
                  <c:v>221</c:v>
                </c:pt>
                <c:pt idx="10">
                  <c:v>229</c:v>
                </c:pt>
                <c:pt idx="11">
                  <c:v>231</c:v>
                </c:pt>
                <c:pt idx="12">
                  <c:v>256</c:v>
                </c:pt>
              </c:numCache>
            </c:numRef>
          </c:xVal>
          <c:yVal>
            <c:numRef>
              <c:f>'MCP-IFT'!$N$54:$N$66</c:f>
              <c:numCache>
                <c:formatCode>0.000</c:formatCode>
                <c:ptCount val="13"/>
                <c:pt idx="0">
                  <c:v>1.4453260253764046</c:v>
                </c:pt>
                <c:pt idx="1">
                  <c:v>0.66013615105776957</c:v>
                </c:pt>
                <c:pt idx="2">
                  <c:v>0.43111548062729266</c:v>
                </c:pt>
                <c:pt idx="3">
                  <c:v>0.23468580693000718</c:v>
                </c:pt>
                <c:pt idx="4">
                  <c:v>0.1863557781861124</c:v>
                </c:pt>
                <c:pt idx="5">
                  <c:v>0.11046273518862111</c:v>
                </c:pt>
                <c:pt idx="6">
                  <c:v>0.11046273518862111</c:v>
                </c:pt>
                <c:pt idx="7">
                  <c:v>0.11046273518862111</c:v>
                </c:pt>
                <c:pt idx="8">
                  <c:v>0.1863557781861124</c:v>
                </c:pt>
                <c:pt idx="9">
                  <c:v>0.1863557781861124</c:v>
                </c:pt>
                <c:pt idx="10">
                  <c:v>0.1863557781861124</c:v>
                </c:pt>
                <c:pt idx="11">
                  <c:v>0.1863557781861124</c:v>
                </c:pt>
                <c:pt idx="12">
                  <c:v>0.1863557781861124</c:v>
                </c:pt>
              </c:numCache>
            </c:numRef>
          </c:yVal>
        </c:ser>
        <c:ser>
          <c:idx val="7"/>
          <c:order val="7"/>
          <c:tx>
            <c:strRef>
              <c:f>'MCP-IFT'!$B$38</c:f>
              <c:strCache>
                <c:ptCount val="1"/>
                <c:pt idx="0">
                  <c:v>0.8% Na2CO3</c:v>
                </c:pt>
              </c:strCache>
            </c:strRef>
          </c:tx>
          <c:xVal>
            <c:numRef>
              <c:f>'MCP-IFT'!$O$39:$O$48</c:f>
              <c:numCache>
                <c:formatCode>General</c:formatCode>
                <c:ptCount val="10"/>
                <c:pt idx="0">
                  <c:v>0</c:v>
                </c:pt>
                <c:pt idx="1">
                  <c:v>1</c:v>
                </c:pt>
                <c:pt idx="2">
                  <c:v>4</c:v>
                </c:pt>
                <c:pt idx="3">
                  <c:v>20</c:v>
                </c:pt>
                <c:pt idx="4">
                  <c:v>36</c:v>
                </c:pt>
                <c:pt idx="5">
                  <c:v>66</c:v>
                </c:pt>
                <c:pt idx="6">
                  <c:v>96</c:v>
                </c:pt>
                <c:pt idx="7">
                  <c:v>166</c:v>
                </c:pt>
                <c:pt idx="8">
                  <c:v>196</c:v>
                </c:pt>
                <c:pt idx="9">
                  <c:v>216</c:v>
                </c:pt>
              </c:numCache>
            </c:numRef>
          </c:xVal>
          <c:yVal>
            <c:numRef>
              <c:f>'MCP-IFT'!$N$39:$N$48</c:f>
              <c:numCache>
                <c:formatCode>0.000</c:formatCode>
                <c:ptCount val="10"/>
                <c:pt idx="0">
                  <c:v>4.2981593049125992</c:v>
                </c:pt>
                <c:pt idx="1">
                  <c:v>4.1094487397027679</c:v>
                </c:pt>
                <c:pt idx="2">
                  <c:v>1.5227937058941245</c:v>
                </c:pt>
                <c:pt idx="3">
                  <c:v>1.3347648282052957</c:v>
                </c:pt>
                <c:pt idx="4">
                  <c:v>1.2647572151943358</c:v>
                </c:pt>
                <c:pt idx="5">
                  <c:v>1.225469729660398</c:v>
                </c:pt>
                <c:pt idx="6">
                  <c:v>1.225469729660398</c:v>
                </c:pt>
                <c:pt idx="7">
                  <c:v>1.225469729660398</c:v>
                </c:pt>
                <c:pt idx="8">
                  <c:v>1.225469729660398</c:v>
                </c:pt>
                <c:pt idx="9">
                  <c:v>1.225469729660398</c:v>
                </c:pt>
              </c:numCache>
            </c:numRef>
          </c:yVal>
        </c:ser>
        <c:ser>
          <c:idx val="8"/>
          <c:order val="8"/>
          <c:tx>
            <c:strRef>
              <c:f>'MCP-IFT'!$B$25</c:f>
              <c:strCache>
                <c:ptCount val="1"/>
                <c:pt idx="0">
                  <c:v>0.5% Na2CO3</c:v>
                </c:pt>
              </c:strCache>
            </c:strRef>
          </c:tx>
          <c:xVal>
            <c:numRef>
              <c:f>'MCP-IFT'!$O$26:$O$35</c:f>
              <c:numCache>
                <c:formatCode>General</c:formatCode>
                <c:ptCount val="10"/>
                <c:pt idx="0">
                  <c:v>0</c:v>
                </c:pt>
                <c:pt idx="1">
                  <c:v>5</c:v>
                </c:pt>
                <c:pt idx="2">
                  <c:v>11</c:v>
                </c:pt>
                <c:pt idx="3">
                  <c:v>26</c:v>
                </c:pt>
                <c:pt idx="4">
                  <c:v>66</c:v>
                </c:pt>
                <c:pt idx="5">
                  <c:v>86</c:v>
                </c:pt>
                <c:pt idx="6">
                  <c:v>184</c:v>
                </c:pt>
                <c:pt idx="7">
                  <c:v>249</c:v>
                </c:pt>
                <c:pt idx="8">
                  <c:v>299</c:v>
                </c:pt>
                <c:pt idx="9">
                  <c:v>316</c:v>
                </c:pt>
              </c:numCache>
            </c:numRef>
          </c:xVal>
          <c:yVal>
            <c:numRef>
              <c:f>'MCP-IFT'!$N$26:$N$35</c:f>
              <c:numCache>
                <c:formatCode>0.000</c:formatCode>
                <c:ptCount val="10"/>
                <c:pt idx="0">
                  <c:v>1.4116772732908967</c:v>
                </c:pt>
                <c:pt idx="1">
                  <c:v>1.4074727267847309</c:v>
                </c:pt>
                <c:pt idx="2">
                  <c:v>1.4032869366059997</c:v>
                </c:pt>
                <c:pt idx="3">
                  <c:v>1.3991197913586546</c:v>
                </c:pt>
                <c:pt idx="4">
                  <c:v>1.2373905911344076</c:v>
                </c:pt>
                <c:pt idx="5">
                  <c:v>1.2337269644514126</c:v>
                </c:pt>
                <c:pt idx="6">
                  <c:v>1.2337269644514126</c:v>
                </c:pt>
                <c:pt idx="7">
                  <c:v>1.2337269644514126</c:v>
                </c:pt>
                <c:pt idx="8">
                  <c:v>1.2337269644514126</c:v>
                </c:pt>
                <c:pt idx="9">
                  <c:v>1.2337269644514126</c:v>
                </c:pt>
              </c:numCache>
            </c:numRef>
          </c:yVal>
        </c:ser>
        <c:ser>
          <c:idx val="0"/>
          <c:order val="0"/>
          <c:tx>
            <c:strRef>
              <c:f>'MCP-IFT'!$B$14</c:f>
              <c:strCache>
                <c:ptCount val="1"/>
                <c:pt idx="0">
                  <c:v>0.2% Na2CO3</c:v>
                </c:pt>
              </c:strCache>
            </c:strRef>
          </c:tx>
          <c:xVal>
            <c:numRef>
              <c:f>'MCP-IFT'!$O$15:$O$23</c:f>
              <c:numCache>
                <c:formatCode>General</c:formatCode>
                <c:ptCount val="9"/>
                <c:pt idx="0">
                  <c:v>0</c:v>
                </c:pt>
                <c:pt idx="1">
                  <c:v>1</c:v>
                </c:pt>
                <c:pt idx="2">
                  <c:v>25</c:v>
                </c:pt>
                <c:pt idx="3">
                  <c:v>36</c:v>
                </c:pt>
                <c:pt idx="4">
                  <c:v>56</c:v>
                </c:pt>
                <c:pt idx="5">
                  <c:v>66</c:v>
                </c:pt>
                <c:pt idx="6">
                  <c:v>96</c:v>
                </c:pt>
                <c:pt idx="7">
                  <c:v>126</c:v>
                </c:pt>
                <c:pt idx="8">
                  <c:v>156</c:v>
                </c:pt>
              </c:numCache>
            </c:numRef>
          </c:xVal>
          <c:yVal>
            <c:numRef>
              <c:f>'MCP-IFT'!$N$15:$N$23</c:f>
              <c:numCache>
                <c:formatCode>0.000</c:formatCode>
                <c:ptCount val="9"/>
                <c:pt idx="0">
                  <c:v>2.7005924713401375</c:v>
                </c:pt>
                <c:pt idx="1">
                  <c:v>2.4916248893629271</c:v>
                </c:pt>
                <c:pt idx="2">
                  <c:v>2.4442158020111142</c:v>
                </c:pt>
                <c:pt idx="3">
                  <c:v>2.7884119128571156</c:v>
                </c:pt>
                <c:pt idx="4">
                  <c:v>3.3890976126346986</c:v>
                </c:pt>
                <c:pt idx="5">
                  <c:v>4.2322122841969589</c:v>
                </c:pt>
                <c:pt idx="6">
                  <c:v>4.2322122841969589</c:v>
                </c:pt>
                <c:pt idx="7">
                  <c:v>4.2322122841969589</c:v>
                </c:pt>
                <c:pt idx="8">
                  <c:v>4.2322122841969589</c:v>
                </c:pt>
              </c:numCache>
            </c:numRef>
          </c:yVal>
        </c:ser>
        <c:axId val="76241920"/>
        <c:axId val="76268672"/>
      </c:scatterChart>
      <c:valAx>
        <c:axId val="76241920"/>
        <c:scaling>
          <c:orientation val="minMax"/>
        </c:scaling>
        <c:axPos val="b"/>
        <c:title>
          <c:tx>
            <c:rich>
              <a:bodyPr/>
              <a:lstStyle/>
              <a:p>
                <a:pPr>
                  <a:defRPr sz="2000"/>
                </a:pPr>
                <a:r>
                  <a:rPr lang="en-US" sz="2000" b="1"/>
                  <a:t>Time, min</a:t>
                </a:r>
              </a:p>
            </c:rich>
          </c:tx>
          <c:layout/>
        </c:title>
        <c:numFmt formatCode="General" sourceLinked="1"/>
        <c:tickLblPos val="nextTo"/>
        <c:txPr>
          <a:bodyPr/>
          <a:lstStyle/>
          <a:p>
            <a:pPr>
              <a:defRPr sz="1400" b="1"/>
            </a:pPr>
            <a:endParaRPr lang="en-US"/>
          </a:p>
        </c:txPr>
        <c:crossAx val="76268672"/>
        <c:crossesAt val="1.0000000000000007E-2"/>
        <c:crossBetween val="midCat"/>
      </c:valAx>
      <c:valAx>
        <c:axId val="76268672"/>
        <c:scaling>
          <c:logBase val="10"/>
          <c:orientation val="minMax"/>
        </c:scaling>
        <c:axPos val="l"/>
        <c:title>
          <c:tx>
            <c:rich>
              <a:bodyPr rot="-5400000" vert="horz"/>
              <a:lstStyle/>
              <a:p>
                <a:pPr>
                  <a:defRPr sz="2000"/>
                </a:pPr>
                <a:r>
                  <a:rPr lang="en-US" sz="2000"/>
                  <a:t>IFT, mN/m</a:t>
                </a:r>
              </a:p>
            </c:rich>
          </c:tx>
          <c:layout>
            <c:manualLayout>
              <c:xMode val="edge"/>
              <c:yMode val="edge"/>
              <c:x val="4.7408732999284194E-3"/>
              <c:y val="0.40183385122836657"/>
            </c:manualLayout>
          </c:layout>
        </c:title>
        <c:numFmt formatCode="0.E+00" sourceLinked="0"/>
        <c:tickLblPos val="nextTo"/>
        <c:txPr>
          <a:bodyPr/>
          <a:lstStyle/>
          <a:p>
            <a:pPr>
              <a:defRPr sz="1400" b="1"/>
            </a:pPr>
            <a:endParaRPr lang="en-US"/>
          </a:p>
        </c:txPr>
        <c:crossAx val="76241920"/>
        <c:crosses val="autoZero"/>
        <c:crossBetween val="midCat"/>
      </c:valAx>
      <c:spPr>
        <a:noFill/>
        <a:ln w="25400">
          <a:noFill/>
        </a:ln>
      </c:spPr>
    </c:plotArea>
    <c:legend>
      <c:legendPos val="r"/>
      <c:layout>
        <c:manualLayout>
          <c:xMode val="edge"/>
          <c:yMode val="edge"/>
          <c:x val="0.78646815550041349"/>
          <c:y val="0.28317856819621706"/>
          <c:w val="0.20856906534325889"/>
          <c:h val="0.41569915829486831"/>
        </c:manualLayout>
      </c:layout>
      <c:txPr>
        <a:bodyPr/>
        <a:lstStyle/>
        <a:p>
          <a:pPr>
            <a:defRPr sz="1400" b="1"/>
          </a:pPr>
          <a:endParaRPr lang="en-US"/>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488602409185726"/>
          <c:y val="6.6882108486439176E-2"/>
          <c:w val="0.73507814506480262"/>
          <c:h val="0.79971041119860065"/>
        </c:manualLayout>
      </c:layout>
      <c:scatterChart>
        <c:scatterStyle val="lineMarker"/>
        <c:ser>
          <c:idx val="1"/>
          <c:order val="1"/>
          <c:tx>
            <c:strRef>
              <c:f>'MCP-IFT'!$I$173</c:f>
              <c:strCache>
                <c:ptCount val="1"/>
                <c:pt idx="0">
                  <c:v>2.0% Na2CO3</c:v>
                </c:pt>
              </c:strCache>
            </c:strRef>
          </c:tx>
          <c:xVal>
            <c:numRef>
              <c:f>'MCP-IFT'!$O$174:$O$180</c:f>
              <c:numCache>
                <c:formatCode>General</c:formatCode>
                <c:ptCount val="7"/>
                <c:pt idx="0">
                  <c:v>0</c:v>
                </c:pt>
                <c:pt idx="1">
                  <c:v>5</c:v>
                </c:pt>
                <c:pt idx="2">
                  <c:v>35</c:v>
                </c:pt>
                <c:pt idx="3">
                  <c:v>65</c:v>
                </c:pt>
                <c:pt idx="4">
                  <c:v>95</c:v>
                </c:pt>
                <c:pt idx="5">
                  <c:v>155</c:v>
                </c:pt>
                <c:pt idx="6">
                  <c:v>185</c:v>
                </c:pt>
              </c:numCache>
            </c:numRef>
          </c:xVal>
          <c:yVal>
            <c:numRef>
              <c:f>'MCP-IFT'!$N$174:$N$180</c:f>
              <c:numCache>
                <c:formatCode>0.000</c:formatCode>
                <c:ptCount val="7"/>
                <c:pt idx="0">
                  <c:v>0.60392150685846313</c:v>
                </c:pt>
                <c:pt idx="1">
                  <c:v>0.60211200523301378</c:v>
                </c:pt>
                <c:pt idx="2">
                  <c:v>0.20199798400951224</c:v>
                </c:pt>
                <c:pt idx="3">
                  <c:v>0.18910615062645358</c:v>
                </c:pt>
                <c:pt idx="4">
                  <c:v>0.18910615062645358</c:v>
                </c:pt>
                <c:pt idx="5">
                  <c:v>0.18910615062645358</c:v>
                </c:pt>
                <c:pt idx="6">
                  <c:v>0.18910615062645358</c:v>
                </c:pt>
              </c:numCache>
            </c:numRef>
          </c:yVal>
        </c:ser>
        <c:ser>
          <c:idx val="2"/>
          <c:order val="2"/>
          <c:tx>
            <c:strRef>
              <c:f>'MCP-IFT'!$E$160</c:f>
              <c:strCache>
                <c:ptCount val="1"/>
                <c:pt idx="0">
                  <c:v>1.8% Na2CO3</c:v>
                </c:pt>
              </c:strCache>
            </c:strRef>
          </c:tx>
          <c:xVal>
            <c:numRef>
              <c:f>'MCP-IFT'!$O$161:$O$170</c:f>
              <c:numCache>
                <c:formatCode>General</c:formatCode>
                <c:ptCount val="10"/>
                <c:pt idx="0">
                  <c:v>0</c:v>
                </c:pt>
                <c:pt idx="1">
                  <c:v>5</c:v>
                </c:pt>
                <c:pt idx="2">
                  <c:v>11</c:v>
                </c:pt>
                <c:pt idx="3">
                  <c:v>25</c:v>
                </c:pt>
                <c:pt idx="4">
                  <c:v>65</c:v>
                </c:pt>
                <c:pt idx="5">
                  <c:v>79</c:v>
                </c:pt>
                <c:pt idx="6">
                  <c:v>120</c:v>
                </c:pt>
                <c:pt idx="7">
                  <c:v>180</c:v>
                </c:pt>
                <c:pt idx="8">
                  <c:v>240</c:v>
                </c:pt>
                <c:pt idx="9">
                  <c:v>266</c:v>
                </c:pt>
              </c:numCache>
            </c:numRef>
          </c:xVal>
          <c:yVal>
            <c:numRef>
              <c:f>'MCP-IFT'!$N$161:$N$170</c:f>
              <c:numCache>
                <c:formatCode>0.000</c:formatCode>
                <c:ptCount val="10"/>
                <c:pt idx="0">
                  <c:v>1.2117244871811759</c:v>
                </c:pt>
                <c:pt idx="1">
                  <c:v>0.91360879601004263</c:v>
                </c:pt>
                <c:pt idx="2">
                  <c:v>0.80719517311673961</c:v>
                </c:pt>
                <c:pt idx="3">
                  <c:v>0.74290721186332564</c:v>
                </c:pt>
                <c:pt idx="4">
                  <c:v>0.49466550926732522</c:v>
                </c:pt>
                <c:pt idx="5">
                  <c:v>0.40495619471928085</c:v>
                </c:pt>
                <c:pt idx="6">
                  <c:v>0.32680673560803802</c:v>
                </c:pt>
                <c:pt idx="7">
                  <c:v>0.2918177799907159</c:v>
                </c:pt>
                <c:pt idx="8">
                  <c:v>0.2918177799907159</c:v>
                </c:pt>
                <c:pt idx="9">
                  <c:v>0.2918177799907159</c:v>
                </c:pt>
              </c:numCache>
            </c:numRef>
          </c:yVal>
        </c:ser>
        <c:ser>
          <c:idx val="3"/>
          <c:order val="3"/>
          <c:tx>
            <c:strRef>
              <c:f>'MCP-IFT'!$B$145</c:f>
              <c:strCache>
                <c:ptCount val="1"/>
                <c:pt idx="0">
                  <c:v>1.6% Na2CO3</c:v>
                </c:pt>
              </c:strCache>
            </c:strRef>
          </c:tx>
          <c:xVal>
            <c:numRef>
              <c:f>'MCP-IFT'!$O$146:$O$157</c:f>
              <c:numCache>
                <c:formatCode>General</c:formatCode>
                <c:ptCount val="12"/>
                <c:pt idx="0">
                  <c:v>0</c:v>
                </c:pt>
                <c:pt idx="1">
                  <c:v>6</c:v>
                </c:pt>
                <c:pt idx="2">
                  <c:v>12</c:v>
                </c:pt>
                <c:pt idx="3">
                  <c:v>24</c:v>
                </c:pt>
                <c:pt idx="4">
                  <c:v>30</c:v>
                </c:pt>
                <c:pt idx="5">
                  <c:v>56</c:v>
                </c:pt>
                <c:pt idx="6">
                  <c:v>80</c:v>
                </c:pt>
                <c:pt idx="7">
                  <c:v>100</c:v>
                </c:pt>
                <c:pt idx="8">
                  <c:v>116</c:v>
                </c:pt>
                <c:pt idx="9">
                  <c:v>126</c:v>
                </c:pt>
                <c:pt idx="10">
                  <c:v>136</c:v>
                </c:pt>
                <c:pt idx="11">
                  <c:v>156</c:v>
                </c:pt>
              </c:numCache>
            </c:numRef>
          </c:xVal>
          <c:yVal>
            <c:numRef>
              <c:f>'MCP-IFT'!$N$146:$N$157</c:f>
              <c:numCache>
                <c:formatCode>0.000</c:formatCode>
                <c:ptCount val="12"/>
                <c:pt idx="0">
                  <c:v>1.5874547260682821</c:v>
                </c:pt>
                <c:pt idx="1">
                  <c:v>1.106095947654214</c:v>
                </c:pt>
                <c:pt idx="2">
                  <c:v>0.62427291193158574</c:v>
                </c:pt>
                <c:pt idx="3">
                  <c:v>0.24489172017865687</c:v>
                </c:pt>
                <c:pt idx="4">
                  <c:v>0.23019972347684028</c:v>
                </c:pt>
                <c:pt idx="5">
                  <c:v>0.20260231571086396</c:v>
                </c:pt>
                <c:pt idx="6">
                  <c:v>0.18910615062645358</c:v>
                </c:pt>
                <c:pt idx="7">
                  <c:v>0.18910615062645358</c:v>
                </c:pt>
                <c:pt idx="8">
                  <c:v>0.18910615062645358</c:v>
                </c:pt>
                <c:pt idx="9">
                  <c:v>0.18910615062645358</c:v>
                </c:pt>
                <c:pt idx="10">
                  <c:v>0.18910615062645358</c:v>
                </c:pt>
                <c:pt idx="11">
                  <c:v>0.18910615062645358</c:v>
                </c:pt>
              </c:numCache>
            </c:numRef>
          </c:yVal>
        </c:ser>
        <c:ser>
          <c:idx val="4"/>
          <c:order val="4"/>
          <c:tx>
            <c:strRef>
              <c:f>'MCP-IFT'!$B$130</c:f>
              <c:strCache>
                <c:ptCount val="1"/>
                <c:pt idx="0">
                  <c:v>1.4% Na2CO3</c:v>
                </c:pt>
              </c:strCache>
            </c:strRef>
          </c:tx>
          <c:xVal>
            <c:numRef>
              <c:f>'MCP-IFT'!$O$131:$O$142</c:f>
              <c:numCache>
                <c:formatCode>General</c:formatCode>
                <c:ptCount val="12"/>
                <c:pt idx="0">
                  <c:v>0</c:v>
                </c:pt>
                <c:pt idx="1">
                  <c:v>1</c:v>
                </c:pt>
                <c:pt idx="2">
                  <c:v>3</c:v>
                </c:pt>
                <c:pt idx="3">
                  <c:v>9</c:v>
                </c:pt>
                <c:pt idx="4">
                  <c:v>20</c:v>
                </c:pt>
                <c:pt idx="5">
                  <c:v>32</c:v>
                </c:pt>
                <c:pt idx="6">
                  <c:v>39</c:v>
                </c:pt>
                <c:pt idx="7">
                  <c:v>69</c:v>
                </c:pt>
                <c:pt idx="8">
                  <c:v>76</c:v>
                </c:pt>
                <c:pt idx="9">
                  <c:v>87</c:v>
                </c:pt>
                <c:pt idx="10">
                  <c:v>93</c:v>
                </c:pt>
                <c:pt idx="11">
                  <c:v>113</c:v>
                </c:pt>
              </c:numCache>
            </c:numRef>
          </c:xVal>
          <c:yVal>
            <c:numRef>
              <c:f>'MCP-IFT'!$N$131:$N$142</c:f>
              <c:numCache>
                <c:formatCode>0.000</c:formatCode>
                <c:ptCount val="12"/>
                <c:pt idx="0">
                  <c:v>1.9322004374995161</c:v>
                </c:pt>
                <c:pt idx="1">
                  <c:v>1.4920311458753184</c:v>
                </c:pt>
                <c:pt idx="2">
                  <c:v>0.72830996858229935</c:v>
                </c:pt>
                <c:pt idx="3">
                  <c:v>0.61018116927062649</c:v>
                </c:pt>
                <c:pt idx="4">
                  <c:v>0.50727726182682231</c:v>
                </c:pt>
                <c:pt idx="5">
                  <c:v>0.43819617611771638</c:v>
                </c:pt>
                <c:pt idx="6">
                  <c:v>0.41664645777250281</c:v>
                </c:pt>
                <c:pt idx="7">
                  <c:v>0.39581509893268441</c:v>
                </c:pt>
                <c:pt idx="8">
                  <c:v>0.3562587503127545</c:v>
                </c:pt>
                <c:pt idx="9">
                  <c:v>0.31942971134503412</c:v>
                </c:pt>
                <c:pt idx="10">
                  <c:v>0.31942971134503412</c:v>
                </c:pt>
                <c:pt idx="11">
                  <c:v>0.31942971134503412</c:v>
                </c:pt>
              </c:numCache>
            </c:numRef>
          </c:yVal>
        </c:ser>
        <c:ser>
          <c:idx val="5"/>
          <c:order val="5"/>
          <c:tx>
            <c:strRef>
              <c:f>'MCP-IFT'!$E$115</c:f>
              <c:strCache>
                <c:ptCount val="1"/>
                <c:pt idx="0">
                  <c:v>1.2% Na2CO3</c:v>
                </c:pt>
              </c:strCache>
            </c:strRef>
          </c:tx>
          <c:xVal>
            <c:numRef>
              <c:f>'MCP-IFT'!$O$116:$O$126</c:f>
              <c:numCache>
                <c:formatCode>General</c:formatCode>
                <c:ptCount val="11"/>
                <c:pt idx="0">
                  <c:v>0</c:v>
                </c:pt>
                <c:pt idx="1">
                  <c:v>2</c:v>
                </c:pt>
                <c:pt idx="2">
                  <c:v>4</c:v>
                </c:pt>
                <c:pt idx="3">
                  <c:v>10</c:v>
                </c:pt>
                <c:pt idx="4">
                  <c:v>30</c:v>
                </c:pt>
                <c:pt idx="5">
                  <c:v>53</c:v>
                </c:pt>
                <c:pt idx="6">
                  <c:v>55</c:v>
                </c:pt>
                <c:pt idx="7">
                  <c:v>90</c:v>
                </c:pt>
                <c:pt idx="8">
                  <c:v>110</c:v>
                </c:pt>
                <c:pt idx="9">
                  <c:v>130</c:v>
                </c:pt>
                <c:pt idx="10">
                  <c:v>196</c:v>
                </c:pt>
              </c:numCache>
            </c:numRef>
          </c:xVal>
          <c:yVal>
            <c:numRef>
              <c:f>'MCP-IFT'!$N$116:$N$126</c:f>
              <c:numCache>
                <c:formatCode>0.000</c:formatCode>
                <c:ptCount val="11"/>
                <c:pt idx="0">
                  <c:v>1.6034764537879918</c:v>
                </c:pt>
                <c:pt idx="1">
                  <c:v>1.3126678173313375</c:v>
                </c:pt>
                <c:pt idx="2">
                  <c:v>1.0561696805010472</c:v>
                </c:pt>
                <c:pt idx="3">
                  <c:v>1.0175251045869351</c:v>
                </c:pt>
                <c:pt idx="4">
                  <c:v>0.68185126836050192</c:v>
                </c:pt>
                <c:pt idx="5">
                  <c:v>0.68185126836050192</c:v>
                </c:pt>
                <c:pt idx="6">
                  <c:v>0.67981741037802712</c:v>
                </c:pt>
                <c:pt idx="7">
                  <c:v>0.44984613267760781</c:v>
                </c:pt>
                <c:pt idx="8">
                  <c:v>0.44984613267760781</c:v>
                </c:pt>
                <c:pt idx="9">
                  <c:v>0.44984613267760781</c:v>
                </c:pt>
                <c:pt idx="10">
                  <c:v>0.44984613267760781</c:v>
                </c:pt>
              </c:numCache>
            </c:numRef>
          </c:yVal>
        </c:ser>
        <c:ser>
          <c:idx val="6"/>
          <c:order val="6"/>
          <c:tx>
            <c:strRef>
              <c:f>'MCP-IFT'!$B$100</c:f>
              <c:strCache>
                <c:ptCount val="1"/>
                <c:pt idx="0">
                  <c:v>1.0% Na2CO3</c:v>
                </c:pt>
              </c:strCache>
            </c:strRef>
          </c:tx>
          <c:xVal>
            <c:numRef>
              <c:f>'MCP-IFT'!$O$101:$O$110</c:f>
              <c:numCache>
                <c:formatCode>General</c:formatCode>
                <c:ptCount val="10"/>
                <c:pt idx="0">
                  <c:v>0</c:v>
                </c:pt>
                <c:pt idx="1">
                  <c:v>2</c:v>
                </c:pt>
                <c:pt idx="2">
                  <c:v>13</c:v>
                </c:pt>
                <c:pt idx="3">
                  <c:v>19</c:v>
                </c:pt>
                <c:pt idx="4">
                  <c:v>33</c:v>
                </c:pt>
                <c:pt idx="5">
                  <c:v>63</c:v>
                </c:pt>
                <c:pt idx="6">
                  <c:v>134</c:v>
                </c:pt>
                <c:pt idx="7">
                  <c:v>138</c:v>
                </c:pt>
                <c:pt idx="8">
                  <c:v>166</c:v>
                </c:pt>
                <c:pt idx="9">
                  <c:v>196</c:v>
                </c:pt>
              </c:numCache>
            </c:numRef>
          </c:xVal>
          <c:yVal>
            <c:numRef>
              <c:f>'MCP-IFT'!$N$101:$N$110</c:f>
              <c:numCache>
                <c:formatCode>0.000</c:formatCode>
                <c:ptCount val="10"/>
                <c:pt idx="0">
                  <c:v>0.74068314539056368</c:v>
                </c:pt>
                <c:pt idx="1">
                  <c:v>0.55040423102466807</c:v>
                </c:pt>
                <c:pt idx="2">
                  <c:v>0.19446461832651077</c:v>
                </c:pt>
                <c:pt idx="3">
                  <c:v>0.1701821591138982</c:v>
                </c:pt>
                <c:pt idx="4">
                  <c:v>0.1372737921111887</c:v>
                </c:pt>
                <c:pt idx="5">
                  <c:v>6.5059334966379195E-2</c:v>
                </c:pt>
                <c:pt idx="6">
                  <c:v>4.8274745029159682E-2</c:v>
                </c:pt>
                <c:pt idx="7">
                  <c:v>4.3449647015537773E-2</c:v>
                </c:pt>
                <c:pt idx="8">
                  <c:v>4.3449647015537773E-2</c:v>
                </c:pt>
                <c:pt idx="9">
                  <c:v>4.3449647015537773E-2</c:v>
                </c:pt>
              </c:numCache>
            </c:numRef>
          </c:yVal>
        </c:ser>
        <c:ser>
          <c:idx val="7"/>
          <c:order val="7"/>
          <c:tx>
            <c:strRef>
              <c:f>'MCP-IFT'!$B$85</c:f>
              <c:strCache>
                <c:ptCount val="1"/>
                <c:pt idx="0">
                  <c:v>0.8% Na2CO3</c:v>
                </c:pt>
              </c:strCache>
            </c:strRef>
          </c:tx>
          <c:xVal>
            <c:numRef>
              <c:f>'MCP-IFT'!$O$86:$O$95</c:f>
              <c:numCache>
                <c:formatCode>General</c:formatCode>
                <c:ptCount val="10"/>
                <c:pt idx="0">
                  <c:v>0</c:v>
                </c:pt>
                <c:pt idx="1">
                  <c:v>1</c:v>
                </c:pt>
                <c:pt idx="2">
                  <c:v>4</c:v>
                </c:pt>
                <c:pt idx="3">
                  <c:v>20</c:v>
                </c:pt>
                <c:pt idx="4">
                  <c:v>36</c:v>
                </c:pt>
                <c:pt idx="5">
                  <c:v>66</c:v>
                </c:pt>
                <c:pt idx="6">
                  <c:v>96</c:v>
                </c:pt>
                <c:pt idx="7">
                  <c:v>166</c:v>
                </c:pt>
                <c:pt idx="8">
                  <c:v>196</c:v>
                </c:pt>
                <c:pt idx="9">
                  <c:v>216</c:v>
                </c:pt>
              </c:numCache>
            </c:numRef>
          </c:xVal>
          <c:yVal>
            <c:numRef>
              <c:f>'MCP-IFT'!$N$86:$N$95</c:f>
              <c:numCache>
                <c:formatCode>0.000</c:formatCode>
                <c:ptCount val="10"/>
                <c:pt idx="0">
                  <c:v>2.7516489560047566</c:v>
                </c:pt>
                <c:pt idx="1">
                  <c:v>2.4696186416878736</c:v>
                </c:pt>
                <c:pt idx="2">
                  <c:v>2.4255191956137727</c:v>
                </c:pt>
                <c:pt idx="3">
                  <c:v>2.4255191956137727</c:v>
                </c:pt>
                <c:pt idx="4">
                  <c:v>2.4255191956137727</c:v>
                </c:pt>
                <c:pt idx="5">
                  <c:v>2.4255191956137727</c:v>
                </c:pt>
                <c:pt idx="6">
                  <c:v>2.4255191956137727</c:v>
                </c:pt>
                <c:pt idx="7">
                  <c:v>2.4255191956137727</c:v>
                </c:pt>
                <c:pt idx="8">
                  <c:v>2.4255191956137727</c:v>
                </c:pt>
                <c:pt idx="9">
                  <c:v>2.4255191956137727</c:v>
                </c:pt>
              </c:numCache>
            </c:numRef>
          </c:yVal>
        </c:ser>
        <c:ser>
          <c:idx val="8"/>
          <c:order val="8"/>
          <c:tx>
            <c:strRef>
              <c:f>'MCP-IFT'!$B$74</c:f>
              <c:strCache>
                <c:ptCount val="1"/>
                <c:pt idx="0">
                  <c:v>0.5% Na2CO3</c:v>
                </c:pt>
              </c:strCache>
            </c:strRef>
          </c:tx>
          <c:xVal>
            <c:numRef>
              <c:f>'MCP-IFT'!$O$75:$O$82</c:f>
              <c:numCache>
                <c:formatCode>General</c:formatCode>
                <c:ptCount val="8"/>
                <c:pt idx="0">
                  <c:v>0</c:v>
                </c:pt>
                <c:pt idx="1">
                  <c:v>2</c:v>
                </c:pt>
                <c:pt idx="2">
                  <c:v>3</c:v>
                </c:pt>
                <c:pt idx="3">
                  <c:v>12</c:v>
                </c:pt>
                <c:pt idx="4">
                  <c:v>70</c:v>
                </c:pt>
                <c:pt idx="5">
                  <c:v>100</c:v>
                </c:pt>
                <c:pt idx="6">
                  <c:v>130</c:v>
                </c:pt>
                <c:pt idx="7">
                  <c:v>160</c:v>
                </c:pt>
              </c:numCache>
            </c:numRef>
          </c:xVal>
          <c:yVal>
            <c:numRef>
              <c:f>'MCP-IFT'!$N$75:$N$82</c:f>
              <c:numCache>
                <c:formatCode>0.000</c:formatCode>
                <c:ptCount val="8"/>
                <c:pt idx="0">
                  <c:v>3.9262595152791429</c:v>
                </c:pt>
                <c:pt idx="1">
                  <c:v>3.6625958096528026</c:v>
                </c:pt>
                <c:pt idx="2">
                  <c:v>3.4935466051841177</c:v>
                </c:pt>
                <c:pt idx="3">
                  <c:v>3.3198337571117591</c:v>
                </c:pt>
                <c:pt idx="4">
                  <c:v>3.1617411934836137</c:v>
                </c:pt>
                <c:pt idx="5">
                  <c:v>3.1617411934836137</c:v>
                </c:pt>
                <c:pt idx="6">
                  <c:v>3.1617411934836137</c:v>
                </c:pt>
                <c:pt idx="7">
                  <c:v>3.1617411934836137</c:v>
                </c:pt>
              </c:numCache>
            </c:numRef>
          </c:yVal>
        </c:ser>
        <c:ser>
          <c:idx val="0"/>
          <c:order val="0"/>
          <c:tx>
            <c:strRef>
              <c:f>'MCP-IFT'!$B$63</c:f>
              <c:strCache>
                <c:ptCount val="1"/>
                <c:pt idx="0">
                  <c:v>0.2% Na2CO3</c:v>
                </c:pt>
              </c:strCache>
            </c:strRef>
          </c:tx>
          <c:xVal>
            <c:numRef>
              <c:f>'MCP-IFT'!$O$64:$O$72</c:f>
              <c:numCache>
                <c:formatCode>General</c:formatCode>
                <c:ptCount val="9"/>
                <c:pt idx="0">
                  <c:v>0</c:v>
                </c:pt>
                <c:pt idx="1">
                  <c:v>1</c:v>
                </c:pt>
                <c:pt idx="2">
                  <c:v>25</c:v>
                </c:pt>
                <c:pt idx="3">
                  <c:v>36</c:v>
                </c:pt>
                <c:pt idx="4">
                  <c:v>56</c:v>
                </c:pt>
                <c:pt idx="5">
                  <c:v>66</c:v>
                </c:pt>
                <c:pt idx="6">
                  <c:v>96</c:v>
                </c:pt>
                <c:pt idx="7">
                  <c:v>126</c:v>
                </c:pt>
                <c:pt idx="8">
                  <c:v>156</c:v>
                </c:pt>
              </c:numCache>
            </c:numRef>
          </c:xVal>
          <c:yVal>
            <c:numRef>
              <c:f>'MCP-IFT'!$N$64:$N$72</c:f>
              <c:numCache>
                <c:formatCode>0.000</c:formatCode>
                <c:ptCount val="9"/>
                <c:pt idx="0">
                  <c:v>2.7005924713401392</c:v>
                </c:pt>
                <c:pt idx="1">
                  <c:v>2.4916248893629271</c:v>
                </c:pt>
                <c:pt idx="2">
                  <c:v>2.4442158020111142</c:v>
                </c:pt>
                <c:pt idx="3">
                  <c:v>2.7884119128571356</c:v>
                </c:pt>
                <c:pt idx="4">
                  <c:v>3.3890976126346986</c:v>
                </c:pt>
                <c:pt idx="5">
                  <c:v>3.379063280279246</c:v>
                </c:pt>
                <c:pt idx="6">
                  <c:v>3.379063280279246</c:v>
                </c:pt>
                <c:pt idx="7">
                  <c:v>3.379063280279246</c:v>
                </c:pt>
                <c:pt idx="8">
                  <c:v>3.379063280279246</c:v>
                </c:pt>
              </c:numCache>
            </c:numRef>
          </c:yVal>
        </c:ser>
        <c:axId val="76360704"/>
        <c:axId val="76375168"/>
      </c:scatterChart>
      <c:valAx>
        <c:axId val="76360704"/>
        <c:scaling>
          <c:orientation val="minMax"/>
        </c:scaling>
        <c:axPos val="b"/>
        <c:title>
          <c:tx>
            <c:rich>
              <a:bodyPr/>
              <a:lstStyle/>
              <a:p>
                <a:pPr>
                  <a:defRPr sz="2000"/>
                </a:pPr>
                <a:r>
                  <a:rPr lang="en-US" sz="2000" b="1"/>
                  <a:t>Time,</a:t>
                </a:r>
                <a:r>
                  <a:rPr lang="en-US" sz="2000" b="1" baseline="0"/>
                  <a:t> min</a:t>
                </a:r>
                <a:endParaRPr lang="en-US" sz="2000" b="1"/>
              </a:p>
            </c:rich>
          </c:tx>
          <c:layout/>
        </c:title>
        <c:numFmt formatCode="General" sourceLinked="1"/>
        <c:tickLblPos val="nextTo"/>
        <c:txPr>
          <a:bodyPr/>
          <a:lstStyle/>
          <a:p>
            <a:pPr>
              <a:defRPr sz="1400" b="1"/>
            </a:pPr>
            <a:endParaRPr lang="en-US"/>
          </a:p>
        </c:txPr>
        <c:crossAx val="76375168"/>
        <c:crossesAt val="1.0000000000000007E-2"/>
        <c:crossBetween val="midCat"/>
      </c:valAx>
      <c:valAx>
        <c:axId val="76375168"/>
        <c:scaling>
          <c:logBase val="10"/>
          <c:orientation val="minMax"/>
        </c:scaling>
        <c:axPos val="l"/>
        <c:title>
          <c:tx>
            <c:rich>
              <a:bodyPr rot="-5400000" vert="horz"/>
              <a:lstStyle/>
              <a:p>
                <a:pPr>
                  <a:defRPr sz="2000"/>
                </a:pPr>
                <a:r>
                  <a:rPr lang="en-US" sz="2000"/>
                  <a:t>IFT, mN/m</a:t>
                </a:r>
              </a:p>
            </c:rich>
          </c:tx>
          <c:layout/>
        </c:title>
        <c:numFmt formatCode="0.E+00" sourceLinked="0"/>
        <c:tickLblPos val="nextTo"/>
        <c:txPr>
          <a:bodyPr/>
          <a:lstStyle/>
          <a:p>
            <a:pPr>
              <a:defRPr sz="1400" b="1"/>
            </a:pPr>
            <a:endParaRPr lang="en-US"/>
          </a:p>
        </c:txPr>
        <c:crossAx val="76360704"/>
        <c:crosses val="autoZero"/>
        <c:crossBetween val="midCat"/>
      </c:valAx>
      <c:spPr>
        <a:noFill/>
        <a:ln w="25400">
          <a:noFill/>
        </a:ln>
      </c:spPr>
    </c:plotArea>
    <c:legend>
      <c:legendPos val="r"/>
      <c:layout/>
      <c:txPr>
        <a:bodyPr/>
        <a:lstStyle/>
        <a:p>
          <a:pPr>
            <a:defRPr sz="1400" b="1"/>
          </a:pPr>
          <a:endParaRPr lang="en-US"/>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66845194470023"/>
          <c:y val="0.13562999112856253"/>
          <c:w val="0.47584314936411498"/>
          <c:h val="0.73083314024317714"/>
        </c:manualLayout>
      </c:layout>
      <c:scatterChart>
        <c:scatterStyle val="lineMarker"/>
        <c:ser>
          <c:idx val="1"/>
          <c:order val="1"/>
          <c:tx>
            <c:strRef>
              <c:f>'MCP-IFT'!$B$143</c:f>
              <c:strCache>
                <c:ptCount val="1"/>
                <c:pt idx="0">
                  <c:v>0.5% Na2CO3@WOR=3 with Darker Substance</c:v>
                </c:pt>
              </c:strCache>
            </c:strRef>
          </c:tx>
          <c:xVal>
            <c:numRef>
              <c:f>'MCP-IFT'!$O$144:$O$153</c:f>
              <c:numCache>
                <c:formatCode>General</c:formatCode>
                <c:ptCount val="10"/>
                <c:pt idx="0">
                  <c:v>0</c:v>
                </c:pt>
                <c:pt idx="1">
                  <c:v>1</c:v>
                </c:pt>
                <c:pt idx="2">
                  <c:v>10</c:v>
                </c:pt>
                <c:pt idx="3">
                  <c:v>22</c:v>
                </c:pt>
                <c:pt idx="4">
                  <c:v>24</c:v>
                </c:pt>
                <c:pt idx="5">
                  <c:v>26</c:v>
                </c:pt>
                <c:pt idx="6">
                  <c:v>30</c:v>
                </c:pt>
                <c:pt idx="7">
                  <c:v>60</c:v>
                </c:pt>
                <c:pt idx="8">
                  <c:v>90</c:v>
                </c:pt>
                <c:pt idx="9">
                  <c:v>160</c:v>
                </c:pt>
              </c:numCache>
            </c:numRef>
          </c:xVal>
          <c:yVal>
            <c:numRef>
              <c:f>'MCP-IFT'!$N$144:$N$153</c:f>
              <c:numCache>
                <c:formatCode>0.000</c:formatCode>
                <c:ptCount val="10"/>
                <c:pt idx="0">
                  <c:v>4.3638315062550506</c:v>
                </c:pt>
                <c:pt idx="1">
                  <c:v>3.8605983789926022</c:v>
                </c:pt>
                <c:pt idx="2">
                  <c:v>3.8376528227965947</c:v>
                </c:pt>
                <c:pt idx="3">
                  <c:v>3.8376528227965947</c:v>
                </c:pt>
                <c:pt idx="4">
                  <c:v>3.8376528227965947</c:v>
                </c:pt>
                <c:pt idx="5">
                  <c:v>3.8376528227965947</c:v>
                </c:pt>
                <c:pt idx="6">
                  <c:v>3.8262566811349625</c:v>
                </c:pt>
                <c:pt idx="7">
                  <c:v>3.8262566811349625</c:v>
                </c:pt>
                <c:pt idx="8">
                  <c:v>3.8262566811349625</c:v>
                </c:pt>
                <c:pt idx="9">
                  <c:v>3.8262566811349625</c:v>
                </c:pt>
              </c:numCache>
            </c:numRef>
          </c:yVal>
        </c:ser>
        <c:ser>
          <c:idx val="2"/>
          <c:order val="2"/>
          <c:tx>
            <c:strRef>
              <c:f>'MCP-IFT'!$B$160</c:f>
              <c:strCache>
                <c:ptCount val="1"/>
                <c:pt idx="0">
                  <c:v>0.5% Na2CO3@WOR=3 without Darker Substance</c:v>
                </c:pt>
              </c:strCache>
            </c:strRef>
          </c:tx>
          <c:spPr>
            <a:ln>
              <a:solidFill>
                <a:srgbClr val="C00000"/>
              </a:solidFill>
              <a:prstDash val="sysDot"/>
            </a:ln>
          </c:spPr>
          <c:marker>
            <c:symbol val="square"/>
            <c:size val="7"/>
            <c:spPr>
              <a:noFill/>
              <a:ln>
                <a:solidFill>
                  <a:srgbClr val="C00000"/>
                </a:solidFill>
              </a:ln>
            </c:spPr>
          </c:marker>
          <c:xVal>
            <c:numRef>
              <c:f>'MCP-IFT'!$O$161:$O$170</c:f>
              <c:numCache>
                <c:formatCode>General</c:formatCode>
                <c:ptCount val="10"/>
                <c:pt idx="0">
                  <c:v>0</c:v>
                </c:pt>
                <c:pt idx="1">
                  <c:v>5</c:v>
                </c:pt>
                <c:pt idx="2">
                  <c:v>11</c:v>
                </c:pt>
                <c:pt idx="3">
                  <c:v>26</c:v>
                </c:pt>
                <c:pt idx="4">
                  <c:v>66</c:v>
                </c:pt>
                <c:pt idx="5">
                  <c:v>86</c:v>
                </c:pt>
                <c:pt idx="6">
                  <c:v>184</c:v>
                </c:pt>
                <c:pt idx="7">
                  <c:v>249</c:v>
                </c:pt>
                <c:pt idx="8">
                  <c:v>299</c:v>
                </c:pt>
                <c:pt idx="9">
                  <c:v>309</c:v>
                </c:pt>
              </c:numCache>
            </c:numRef>
          </c:xVal>
          <c:yVal>
            <c:numRef>
              <c:f>'MCP-IFT'!$N$161:$N$170</c:f>
              <c:numCache>
                <c:formatCode>0.000</c:formatCode>
                <c:ptCount val="10"/>
                <c:pt idx="0">
                  <c:v>1.4116772732908964</c:v>
                </c:pt>
                <c:pt idx="1">
                  <c:v>1.4074727267847309</c:v>
                </c:pt>
                <c:pt idx="2">
                  <c:v>1.4032869366059997</c:v>
                </c:pt>
                <c:pt idx="3">
                  <c:v>1.3991197913586546</c:v>
                </c:pt>
                <c:pt idx="4">
                  <c:v>1.2373905911344074</c:v>
                </c:pt>
                <c:pt idx="5">
                  <c:v>1.2337269644514126</c:v>
                </c:pt>
                <c:pt idx="6">
                  <c:v>1.2337269644514126</c:v>
                </c:pt>
                <c:pt idx="7">
                  <c:v>1.2337269644514126</c:v>
                </c:pt>
                <c:pt idx="8">
                  <c:v>1.2337269644514126</c:v>
                </c:pt>
                <c:pt idx="9">
                  <c:v>1.2337269644514126</c:v>
                </c:pt>
              </c:numCache>
            </c:numRef>
          </c:yVal>
        </c:ser>
        <c:ser>
          <c:idx val="3"/>
          <c:order val="3"/>
          <c:tx>
            <c:strRef>
              <c:f>'MCP-IFT'!$B$111</c:f>
              <c:strCache>
                <c:ptCount val="1"/>
                <c:pt idx="0">
                  <c:v>0.8% Na2CO3@WOR=3 with Darker Substance</c:v>
                </c:pt>
              </c:strCache>
            </c:strRef>
          </c:tx>
          <c:xVal>
            <c:numRef>
              <c:f>'MCP-IFT'!$O$112:$O$121</c:f>
              <c:numCache>
                <c:formatCode>General</c:formatCode>
                <c:ptCount val="10"/>
                <c:pt idx="0">
                  <c:v>0</c:v>
                </c:pt>
                <c:pt idx="1">
                  <c:v>1</c:v>
                </c:pt>
                <c:pt idx="2">
                  <c:v>10</c:v>
                </c:pt>
                <c:pt idx="3">
                  <c:v>22</c:v>
                </c:pt>
                <c:pt idx="4">
                  <c:v>24</c:v>
                </c:pt>
                <c:pt idx="5">
                  <c:v>26</c:v>
                </c:pt>
                <c:pt idx="6">
                  <c:v>30</c:v>
                </c:pt>
                <c:pt idx="7">
                  <c:v>60</c:v>
                </c:pt>
                <c:pt idx="8">
                  <c:v>90</c:v>
                </c:pt>
                <c:pt idx="9">
                  <c:v>160</c:v>
                </c:pt>
              </c:numCache>
            </c:numRef>
          </c:xVal>
          <c:yVal>
            <c:numRef>
              <c:f>'MCP-IFT'!$N$112:$N$121</c:f>
              <c:numCache>
                <c:formatCode>0.000</c:formatCode>
                <c:ptCount val="10"/>
                <c:pt idx="0">
                  <c:v>4.5442539764501975</c:v>
                </c:pt>
                <c:pt idx="1">
                  <c:v>4.3447580467489066</c:v>
                </c:pt>
                <c:pt idx="2">
                  <c:v>4.3189348763144437</c:v>
                </c:pt>
                <c:pt idx="3">
                  <c:v>4.3189348763144437</c:v>
                </c:pt>
                <c:pt idx="4">
                  <c:v>4.3189348763144437</c:v>
                </c:pt>
                <c:pt idx="5">
                  <c:v>4.3189348763144437</c:v>
                </c:pt>
                <c:pt idx="6">
                  <c:v>4.3061095385492782</c:v>
                </c:pt>
                <c:pt idx="7">
                  <c:v>4.3061095385492782</c:v>
                </c:pt>
                <c:pt idx="8">
                  <c:v>4.3061095385492782</c:v>
                </c:pt>
                <c:pt idx="9">
                  <c:v>4.3061095385492782</c:v>
                </c:pt>
              </c:numCache>
            </c:numRef>
          </c:yVal>
        </c:ser>
        <c:ser>
          <c:idx val="4"/>
          <c:order val="4"/>
          <c:tx>
            <c:strRef>
              <c:f>'MCP-IFT'!$B$128</c:f>
              <c:strCache>
                <c:ptCount val="1"/>
                <c:pt idx="0">
                  <c:v>0.8% Na2CO3@WOR=3 without Darker Substance</c:v>
                </c:pt>
              </c:strCache>
            </c:strRef>
          </c:tx>
          <c:spPr>
            <a:ln>
              <a:solidFill>
                <a:srgbClr val="7030A0"/>
              </a:solidFill>
              <a:prstDash val="sysDot"/>
            </a:ln>
          </c:spPr>
          <c:marker>
            <c:symbol val="x"/>
            <c:size val="7"/>
            <c:spPr>
              <a:noFill/>
              <a:ln>
                <a:solidFill>
                  <a:srgbClr val="7030A0"/>
                </a:solidFill>
              </a:ln>
            </c:spPr>
          </c:marker>
          <c:xVal>
            <c:numRef>
              <c:f>'MCP-IFT'!$O$129:$O$138</c:f>
              <c:numCache>
                <c:formatCode>General</c:formatCode>
                <c:ptCount val="10"/>
                <c:pt idx="0">
                  <c:v>0</c:v>
                </c:pt>
                <c:pt idx="1">
                  <c:v>1</c:v>
                </c:pt>
                <c:pt idx="2">
                  <c:v>4</c:v>
                </c:pt>
                <c:pt idx="3">
                  <c:v>20</c:v>
                </c:pt>
                <c:pt idx="4">
                  <c:v>36</c:v>
                </c:pt>
                <c:pt idx="5">
                  <c:v>66</c:v>
                </c:pt>
                <c:pt idx="6">
                  <c:v>96</c:v>
                </c:pt>
                <c:pt idx="7">
                  <c:v>166</c:v>
                </c:pt>
                <c:pt idx="8">
                  <c:v>196</c:v>
                </c:pt>
                <c:pt idx="9">
                  <c:v>216</c:v>
                </c:pt>
              </c:numCache>
            </c:numRef>
          </c:xVal>
          <c:yVal>
            <c:numRef>
              <c:f>'MCP-IFT'!$N$129:$N$138</c:f>
              <c:numCache>
                <c:formatCode>0.000</c:formatCode>
                <c:ptCount val="10"/>
                <c:pt idx="0">
                  <c:v>4.2981593049125992</c:v>
                </c:pt>
                <c:pt idx="1">
                  <c:v>4.1094487397027688</c:v>
                </c:pt>
                <c:pt idx="2">
                  <c:v>1.5227937058941241</c:v>
                </c:pt>
                <c:pt idx="3">
                  <c:v>1.3347648282052957</c:v>
                </c:pt>
                <c:pt idx="4">
                  <c:v>1.2647572151943358</c:v>
                </c:pt>
                <c:pt idx="5">
                  <c:v>1.2254697296603978</c:v>
                </c:pt>
                <c:pt idx="6">
                  <c:v>1.2254697296603978</c:v>
                </c:pt>
                <c:pt idx="7">
                  <c:v>1.2254697296603978</c:v>
                </c:pt>
                <c:pt idx="8">
                  <c:v>1.2254697296603978</c:v>
                </c:pt>
                <c:pt idx="9">
                  <c:v>1.2254697296603978</c:v>
                </c:pt>
              </c:numCache>
            </c:numRef>
          </c:yVal>
        </c:ser>
        <c:ser>
          <c:idx val="5"/>
          <c:order val="5"/>
          <c:tx>
            <c:strRef>
              <c:f>'MCP-IFT'!$B$45</c:f>
              <c:strCache>
                <c:ptCount val="1"/>
                <c:pt idx="0">
                  <c:v>1.0% Na2CO3@WOR=3 with Darker Substance</c:v>
                </c:pt>
              </c:strCache>
            </c:strRef>
          </c:tx>
          <c:xVal>
            <c:numRef>
              <c:f>'MCP-IFT'!$O$46:$O$58</c:f>
              <c:numCache>
                <c:formatCode>General</c:formatCode>
                <c:ptCount val="13"/>
                <c:pt idx="0">
                  <c:v>0</c:v>
                </c:pt>
                <c:pt idx="1">
                  <c:v>10</c:v>
                </c:pt>
                <c:pt idx="2">
                  <c:v>23</c:v>
                </c:pt>
                <c:pt idx="3">
                  <c:v>46</c:v>
                </c:pt>
                <c:pt idx="4">
                  <c:v>56</c:v>
                </c:pt>
                <c:pt idx="5">
                  <c:v>74</c:v>
                </c:pt>
                <c:pt idx="6">
                  <c:v>90</c:v>
                </c:pt>
                <c:pt idx="7">
                  <c:v>115</c:v>
                </c:pt>
                <c:pt idx="8">
                  <c:v>136</c:v>
                </c:pt>
                <c:pt idx="9">
                  <c:v>156</c:v>
                </c:pt>
                <c:pt idx="10">
                  <c:v>169</c:v>
                </c:pt>
                <c:pt idx="11">
                  <c:v>195</c:v>
                </c:pt>
                <c:pt idx="12">
                  <c:v>216</c:v>
                </c:pt>
              </c:numCache>
            </c:numRef>
          </c:xVal>
          <c:yVal>
            <c:numRef>
              <c:f>'MCP-IFT'!$N$46:$N$58</c:f>
              <c:numCache>
                <c:formatCode>0.000</c:formatCode>
                <c:ptCount val="13"/>
                <c:pt idx="0">
                  <c:v>6.0776741976617314</c:v>
                </c:pt>
                <c:pt idx="1">
                  <c:v>4.8383752987694777</c:v>
                </c:pt>
                <c:pt idx="2">
                  <c:v>4.4245584960925886</c:v>
                </c:pt>
                <c:pt idx="3">
                  <c:v>4.3984164056120187</c:v>
                </c:pt>
                <c:pt idx="4">
                  <c:v>4.3984164056120187</c:v>
                </c:pt>
                <c:pt idx="5">
                  <c:v>4.3984164056120187</c:v>
                </c:pt>
                <c:pt idx="6">
                  <c:v>4.3984164056120187</c:v>
                </c:pt>
                <c:pt idx="7">
                  <c:v>4.3984164056120187</c:v>
                </c:pt>
                <c:pt idx="8">
                  <c:v>4.3984164056120187</c:v>
                </c:pt>
                <c:pt idx="9">
                  <c:v>4.3984164056120187</c:v>
                </c:pt>
                <c:pt idx="10">
                  <c:v>4.3984164056120187</c:v>
                </c:pt>
                <c:pt idx="11">
                  <c:v>4.3984164056120187</c:v>
                </c:pt>
                <c:pt idx="12">
                  <c:v>4.3984164056120187</c:v>
                </c:pt>
              </c:numCache>
            </c:numRef>
          </c:yVal>
        </c:ser>
        <c:ser>
          <c:idx val="6"/>
          <c:order val="6"/>
          <c:tx>
            <c:strRef>
              <c:f>'MCP-IFT'!$B$64</c:f>
              <c:strCache>
                <c:ptCount val="1"/>
                <c:pt idx="0">
                  <c:v>1.0% Na2CO3@WOR=3 without Darker Substance</c:v>
                </c:pt>
              </c:strCache>
            </c:strRef>
          </c:tx>
          <c:spPr>
            <a:ln>
              <a:solidFill>
                <a:schemeClr val="accent6">
                  <a:lumMod val="75000"/>
                </a:schemeClr>
              </a:solidFill>
              <a:prstDash val="sysDot"/>
            </a:ln>
          </c:spPr>
          <c:marker>
            <c:symbol val="circle"/>
            <c:size val="7"/>
            <c:spPr>
              <a:noFill/>
              <a:ln>
                <a:solidFill>
                  <a:srgbClr val="F79646">
                    <a:lumMod val="75000"/>
                  </a:srgbClr>
                </a:solidFill>
              </a:ln>
            </c:spPr>
          </c:marker>
          <c:xVal>
            <c:numRef>
              <c:f>'MCP-IFT'!$O$65:$O$77</c:f>
              <c:numCache>
                <c:formatCode>General</c:formatCode>
                <c:ptCount val="13"/>
                <c:pt idx="0">
                  <c:v>0</c:v>
                </c:pt>
                <c:pt idx="1">
                  <c:v>33</c:v>
                </c:pt>
                <c:pt idx="2">
                  <c:v>61</c:v>
                </c:pt>
                <c:pt idx="3">
                  <c:v>135</c:v>
                </c:pt>
                <c:pt idx="4">
                  <c:v>152</c:v>
                </c:pt>
                <c:pt idx="5">
                  <c:v>186</c:v>
                </c:pt>
                <c:pt idx="6">
                  <c:v>192</c:v>
                </c:pt>
                <c:pt idx="7">
                  <c:v>203</c:v>
                </c:pt>
                <c:pt idx="8">
                  <c:v>215</c:v>
                </c:pt>
                <c:pt idx="9">
                  <c:v>221</c:v>
                </c:pt>
                <c:pt idx="10">
                  <c:v>229</c:v>
                </c:pt>
                <c:pt idx="11">
                  <c:v>231</c:v>
                </c:pt>
                <c:pt idx="12">
                  <c:v>256</c:v>
                </c:pt>
              </c:numCache>
            </c:numRef>
          </c:xVal>
          <c:yVal>
            <c:numRef>
              <c:f>'MCP-IFT'!$N$65:$N$77</c:f>
              <c:numCache>
                <c:formatCode>0.000</c:formatCode>
                <c:ptCount val="13"/>
                <c:pt idx="0">
                  <c:v>1.4453260253764044</c:v>
                </c:pt>
                <c:pt idx="1">
                  <c:v>0.66013615105776957</c:v>
                </c:pt>
                <c:pt idx="2">
                  <c:v>0.43111548062729271</c:v>
                </c:pt>
                <c:pt idx="3">
                  <c:v>0.23468580693000718</c:v>
                </c:pt>
                <c:pt idx="4">
                  <c:v>0.1863557781861124</c:v>
                </c:pt>
                <c:pt idx="5">
                  <c:v>0.11046273518862113</c:v>
                </c:pt>
                <c:pt idx="6">
                  <c:v>0.11046273518862113</c:v>
                </c:pt>
                <c:pt idx="7">
                  <c:v>0.11046273518862113</c:v>
                </c:pt>
                <c:pt idx="8">
                  <c:v>0.1863557781861124</c:v>
                </c:pt>
                <c:pt idx="9">
                  <c:v>0.1863557781861124</c:v>
                </c:pt>
                <c:pt idx="10">
                  <c:v>0.1863557781861124</c:v>
                </c:pt>
                <c:pt idx="11">
                  <c:v>0.1863557781861124</c:v>
                </c:pt>
                <c:pt idx="12">
                  <c:v>0.1863557781861124</c:v>
                </c:pt>
              </c:numCache>
            </c:numRef>
          </c:yVal>
        </c:ser>
        <c:ser>
          <c:idx val="7"/>
          <c:order val="7"/>
          <c:tx>
            <c:strRef>
              <c:f>'MCP-IFT'!$B$14</c:f>
              <c:strCache>
                <c:ptCount val="1"/>
                <c:pt idx="0">
                  <c:v>1.0% Na2CO3@WOR=5 with Darker Substance</c:v>
                </c:pt>
              </c:strCache>
            </c:strRef>
          </c:tx>
          <c:spPr>
            <a:ln>
              <a:solidFill>
                <a:srgbClr val="00B050"/>
              </a:solidFill>
            </a:ln>
          </c:spPr>
          <c:marker>
            <c:symbol val="none"/>
          </c:marker>
          <c:xVal>
            <c:numRef>
              <c:f>'MCP-IFT'!$O$15:$O$26</c:f>
              <c:numCache>
                <c:formatCode>General</c:formatCode>
                <c:ptCount val="12"/>
                <c:pt idx="0">
                  <c:v>0</c:v>
                </c:pt>
                <c:pt idx="1">
                  <c:v>1</c:v>
                </c:pt>
                <c:pt idx="2">
                  <c:v>3</c:v>
                </c:pt>
                <c:pt idx="3">
                  <c:v>20</c:v>
                </c:pt>
                <c:pt idx="4">
                  <c:v>22</c:v>
                </c:pt>
                <c:pt idx="5">
                  <c:v>35</c:v>
                </c:pt>
                <c:pt idx="6">
                  <c:v>45</c:v>
                </c:pt>
                <c:pt idx="7">
                  <c:v>70</c:v>
                </c:pt>
                <c:pt idx="8">
                  <c:v>80</c:v>
                </c:pt>
                <c:pt idx="9">
                  <c:v>115</c:v>
                </c:pt>
                <c:pt idx="10">
                  <c:v>126</c:v>
                </c:pt>
                <c:pt idx="11">
                  <c:v>139</c:v>
                </c:pt>
              </c:numCache>
            </c:numRef>
          </c:xVal>
          <c:yVal>
            <c:numRef>
              <c:f>'MCP-IFT'!$N$15:$N$26</c:f>
              <c:numCache>
                <c:formatCode>0.000</c:formatCode>
                <c:ptCount val="12"/>
                <c:pt idx="0">
                  <c:v>1.99198186552814</c:v>
                </c:pt>
                <c:pt idx="1">
                  <c:v>1.9742096254304433</c:v>
                </c:pt>
                <c:pt idx="2">
                  <c:v>1.9683383732891953</c:v>
                </c:pt>
                <c:pt idx="3">
                  <c:v>1.9624932736994718</c:v>
                </c:pt>
                <c:pt idx="4">
                  <c:v>2.1381429144344208</c:v>
                </c:pt>
                <c:pt idx="5">
                  <c:v>2.1880315131632209</c:v>
                </c:pt>
                <c:pt idx="6">
                  <c:v>2.1880315131632209</c:v>
                </c:pt>
                <c:pt idx="7">
                  <c:v>2.1880315131632209</c:v>
                </c:pt>
                <c:pt idx="8">
                  <c:v>2.1880315131632209</c:v>
                </c:pt>
                <c:pt idx="9">
                  <c:v>2.1880315131632209</c:v>
                </c:pt>
                <c:pt idx="10">
                  <c:v>2.1880315131632209</c:v>
                </c:pt>
                <c:pt idx="11">
                  <c:v>2.1880315131632209</c:v>
                </c:pt>
              </c:numCache>
            </c:numRef>
          </c:yVal>
        </c:ser>
        <c:ser>
          <c:idx val="8"/>
          <c:order val="8"/>
          <c:tx>
            <c:strRef>
              <c:f>'MCP-IFT'!$B$29</c:f>
              <c:strCache>
                <c:ptCount val="1"/>
                <c:pt idx="0">
                  <c:v>1.0% Na2CO3@WOR=5 without Darker Substance</c:v>
                </c:pt>
              </c:strCache>
            </c:strRef>
          </c:tx>
          <c:spPr>
            <a:ln>
              <a:solidFill>
                <a:srgbClr val="00B050"/>
              </a:solidFill>
              <a:prstDash val="sysDot"/>
            </a:ln>
          </c:spPr>
          <c:marker>
            <c:symbol val="none"/>
          </c:marker>
          <c:xVal>
            <c:numRef>
              <c:f>'MCP-IFT'!$O$30:$O$41</c:f>
              <c:numCache>
                <c:formatCode>General</c:formatCode>
                <c:ptCount val="12"/>
                <c:pt idx="0">
                  <c:v>0</c:v>
                </c:pt>
                <c:pt idx="1">
                  <c:v>2</c:v>
                </c:pt>
                <c:pt idx="2">
                  <c:v>5</c:v>
                </c:pt>
                <c:pt idx="3">
                  <c:v>12</c:v>
                </c:pt>
                <c:pt idx="4">
                  <c:v>22</c:v>
                </c:pt>
                <c:pt idx="5">
                  <c:v>30</c:v>
                </c:pt>
                <c:pt idx="6">
                  <c:v>55</c:v>
                </c:pt>
                <c:pt idx="7">
                  <c:v>67</c:v>
                </c:pt>
                <c:pt idx="8">
                  <c:v>85</c:v>
                </c:pt>
                <c:pt idx="9">
                  <c:v>100</c:v>
                </c:pt>
                <c:pt idx="10">
                  <c:v>120</c:v>
                </c:pt>
                <c:pt idx="11">
                  <c:v>125</c:v>
                </c:pt>
              </c:numCache>
            </c:numRef>
          </c:xVal>
          <c:yVal>
            <c:numRef>
              <c:f>'MCP-IFT'!$N$30:$N$41</c:f>
              <c:numCache>
                <c:formatCode>0.000</c:formatCode>
                <c:ptCount val="12"/>
                <c:pt idx="0">
                  <c:v>1.99198186552814</c:v>
                </c:pt>
                <c:pt idx="1">
                  <c:v>2.2207615227384396</c:v>
                </c:pt>
                <c:pt idx="2">
                  <c:v>1.2451025134541418</c:v>
                </c:pt>
                <c:pt idx="3">
                  <c:v>0.87312699665779625</c:v>
                </c:pt>
                <c:pt idx="4">
                  <c:v>0.43111548062729271</c:v>
                </c:pt>
                <c:pt idx="5">
                  <c:v>0.29086497876813489</c:v>
                </c:pt>
                <c:pt idx="6">
                  <c:v>0.18836451275978028</c:v>
                </c:pt>
                <c:pt idx="7">
                  <c:v>0.14507377947651187</c:v>
                </c:pt>
                <c:pt idx="8">
                  <c:v>0.14507377947651187</c:v>
                </c:pt>
                <c:pt idx="9">
                  <c:v>0.14507377947651187</c:v>
                </c:pt>
                <c:pt idx="10">
                  <c:v>0.14507377947651187</c:v>
                </c:pt>
                <c:pt idx="11">
                  <c:v>0.14507377947651187</c:v>
                </c:pt>
              </c:numCache>
            </c:numRef>
          </c:yVal>
        </c:ser>
        <c:ser>
          <c:idx val="9"/>
          <c:order val="9"/>
          <c:tx>
            <c:strRef>
              <c:f>'MCP-IFT'!$B$80</c:f>
              <c:strCache>
                <c:ptCount val="1"/>
                <c:pt idx="0">
                  <c:v>1.0% Na2CO3@WOR=9 with Darker Substance</c:v>
                </c:pt>
              </c:strCache>
            </c:strRef>
          </c:tx>
          <c:spPr>
            <a:ln>
              <a:solidFill>
                <a:schemeClr val="tx2"/>
              </a:solidFill>
            </a:ln>
          </c:spPr>
          <c:marker>
            <c:spPr>
              <a:solidFill>
                <a:schemeClr val="tx2"/>
              </a:solidFill>
              <a:ln>
                <a:solidFill>
                  <a:srgbClr val="1F497D"/>
                </a:solidFill>
              </a:ln>
            </c:spPr>
          </c:marker>
          <c:xVal>
            <c:numRef>
              <c:f>'MCP-IFT'!$O$81:$O$90</c:f>
              <c:numCache>
                <c:formatCode>General</c:formatCode>
                <c:ptCount val="10"/>
                <c:pt idx="0">
                  <c:v>0</c:v>
                </c:pt>
                <c:pt idx="1">
                  <c:v>2</c:v>
                </c:pt>
                <c:pt idx="2">
                  <c:v>9</c:v>
                </c:pt>
                <c:pt idx="3">
                  <c:v>15</c:v>
                </c:pt>
                <c:pt idx="4">
                  <c:v>44</c:v>
                </c:pt>
                <c:pt idx="5">
                  <c:v>90</c:v>
                </c:pt>
                <c:pt idx="6">
                  <c:v>100</c:v>
                </c:pt>
                <c:pt idx="7">
                  <c:v>160</c:v>
                </c:pt>
                <c:pt idx="8">
                  <c:v>190</c:v>
                </c:pt>
                <c:pt idx="9">
                  <c:v>230</c:v>
                </c:pt>
              </c:numCache>
            </c:numRef>
          </c:xVal>
          <c:yVal>
            <c:numRef>
              <c:f>'MCP-IFT'!$N$81:$N$90</c:f>
              <c:numCache>
                <c:formatCode>0.000</c:formatCode>
                <c:ptCount val="10"/>
                <c:pt idx="0">
                  <c:v>4.5179151099958768</c:v>
                </c:pt>
                <c:pt idx="1">
                  <c:v>2.3940375636798867</c:v>
                </c:pt>
                <c:pt idx="2">
                  <c:v>1.75475333415649</c:v>
                </c:pt>
                <c:pt idx="3">
                  <c:v>1.7442928308769117</c:v>
                </c:pt>
                <c:pt idx="4">
                  <c:v>1.7442928308769117</c:v>
                </c:pt>
                <c:pt idx="5">
                  <c:v>1.7390976205646418</c:v>
                </c:pt>
                <c:pt idx="6">
                  <c:v>1.7390976205646418</c:v>
                </c:pt>
                <c:pt idx="7">
                  <c:v>1.7390976205646418</c:v>
                </c:pt>
                <c:pt idx="8">
                  <c:v>1.7390976205646418</c:v>
                </c:pt>
                <c:pt idx="9">
                  <c:v>1.7390976205646418</c:v>
                </c:pt>
              </c:numCache>
            </c:numRef>
          </c:yVal>
        </c:ser>
        <c:ser>
          <c:idx val="0"/>
          <c:order val="0"/>
          <c:tx>
            <c:strRef>
              <c:f>'MCP-IFT'!$B$96</c:f>
              <c:strCache>
                <c:ptCount val="1"/>
                <c:pt idx="0">
                  <c:v>1.0% Na2CO3@WOR=9 without Darker Substance</c:v>
                </c:pt>
              </c:strCache>
            </c:strRef>
          </c:tx>
          <c:spPr>
            <a:ln>
              <a:solidFill>
                <a:srgbClr val="1F497D"/>
              </a:solidFill>
              <a:prstDash val="sysDot"/>
            </a:ln>
          </c:spPr>
          <c:marker>
            <c:symbol val="diamond"/>
            <c:size val="7"/>
            <c:spPr>
              <a:noFill/>
              <a:ln>
                <a:solidFill>
                  <a:srgbClr val="1F497D"/>
                </a:solidFill>
              </a:ln>
            </c:spPr>
          </c:marker>
          <c:xVal>
            <c:numRef>
              <c:f>'MCP-IFT'!$O$97:$O$106</c:f>
              <c:numCache>
                <c:formatCode>General</c:formatCode>
                <c:ptCount val="10"/>
                <c:pt idx="0">
                  <c:v>0</c:v>
                </c:pt>
                <c:pt idx="1">
                  <c:v>1</c:v>
                </c:pt>
                <c:pt idx="2">
                  <c:v>6</c:v>
                </c:pt>
                <c:pt idx="3">
                  <c:v>29</c:v>
                </c:pt>
                <c:pt idx="4">
                  <c:v>46</c:v>
                </c:pt>
                <c:pt idx="5">
                  <c:v>83</c:v>
                </c:pt>
                <c:pt idx="6">
                  <c:v>121</c:v>
                </c:pt>
                <c:pt idx="7">
                  <c:v>151</c:v>
                </c:pt>
                <c:pt idx="8">
                  <c:v>196</c:v>
                </c:pt>
                <c:pt idx="9">
                  <c:v>216</c:v>
                </c:pt>
              </c:numCache>
            </c:numRef>
          </c:xVal>
          <c:yVal>
            <c:numRef>
              <c:f>'MCP-IFT'!$N$97:$N$106</c:f>
              <c:numCache>
                <c:formatCode>0.000</c:formatCode>
                <c:ptCount val="10"/>
                <c:pt idx="0">
                  <c:v>1.0434651597203584</c:v>
                </c:pt>
                <c:pt idx="1">
                  <c:v>0.97077865510128436</c:v>
                </c:pt>
                <c:pt idx="2">
                  <c:v>0.90469066626136263</c:v>
                </c:pt>
                <c:pt idx="3">
                  <c:v>0.89929758935578052</c:v>
                </c:pt>
                <c:pt idx="4">
                  <c:v>0.89929758935578052</c:v>
                </c:pt>
                <c:pt idx="5">
                  <c:v>0.89661911701024544</c:v>
                </c:pt>
                <c:pt idx="6">
                  <c:v>0.89661911701024544</c:v>
                </c:pt>
                <c:pt idx="7">
                  <c:v>0.89661911701024544</c:v>
                </c:pt>
                <c:pt idx="8">
                  <c:v>0.89661911701024544</c:v>
                </c:pt>
                <c:pt idx="9">
                  <c:v>0.89661911701024544</c:v>
                </c:pt>
              </c:numCache>
            </c:numRef>
          </c:yVal>
        </c:ser>
        <c:axId val="76098176"/>
        <c:axId val="76108928"/>
      </c:scatterChart>
      <c:valAx>
        <c:axId val="76098176"/>
        <c:scaling>
          <c:orientation val="minMax"/>
        </c:scaling>
        <c:axPos val="b"/>
        <c:title>
          <c:tx>
            <c:rich>
              <a:bodyPr/>
              <a:lstStyle/>
              <a:p>
                <a:pPr>
                  <a:defRPr sz="2000"/>
                </a:pPr>
                <a:r>
                  <a:rPr lang="en-US" sz="2000"/>
                  <a:t>Time,</a:t>
                </a:r>
                <a:r>
                  <a:rPr lang="en-US" sz="2000" baseline="0"/>
                  <a:t> Min</a:t>
                </a:r>
                <a:endParaRPr lang="en-US" sz="2000"/>
              </a:p>
            </c:rich>
          </c:tx>
          <c:layout/>
        </c:title>
        <c:numFmt formatCode="General" sourceLinked="1"/>
        <c:tickLblPos val="nextTo"/>
        <c:txPr>
          <a:bodyPr/>
          <a:lstStyle/>
          <a:p>
            <a:pPr>
              <a:defRPr sz="1400" b="1"/>
            </a:pPr>
            <a:endParaRPr lang="en-US"/>
          </a:p>
        </c:txPr>
        <c:crossAx val="76108928"/>
        <c:crossesAt val="1.0000000000000007E-2"/>
        <c:crossBetween val="midCat"/>
      </c:valAx>
      <c:valAx>
        <c:axId val="76108928"/>
        <c:scaling>
          <c:logBase val="10"/>
          <c:orientation val="minMax"/>
        </c:scaling>
        <c:axPos val="l"/>
        <c:title>
          <c:tx>
            <c:rich>
              <a:bodyPr rot="-5400000" vert="horz"/>
              <a:lstStyle/>
              <a:p>
                <a:pPr>
                  <a:defRPr sz="2000"/>
                </a:pPr>
                <a:r>
                  <a:rPr lang="en-US" sz="2000"/>
                  <a:t>IFT, mN/m</a:t>
                </a:r>
              </a:p>
            </c:rich>
          </c:tx>
          <c:layout/>
        </c:title>
        <c:numFmt formatCode="0.E+00" sourceLinked="0"/>
        <c:tickLblPos val="nextTo"/>
        <c:txPr>
          <a:bodyPr/>
          <a:lstStyle/>
          <a:p>
            <a:pPr>
              <a:defRPr sz="1600" b="1"/>
            </a:pPr>
            <a:endParaRPr lang="en-US"/>
          </a:p>
        </c:txPr>
        <c:crossAx val="76098176"/>
        <c:crosses val="autoZero"/>
        <c:crossBetween val="midCat"/>
      </c:valAx>
      <c:spPr>
        <a:noFill/>
        <a:ln w="25400">
          <a:noFill/>
        </a:ln>
      </c:spPr>
    </c:plotArea>
    <c:legend>
      <c:legendPos val="r"/>
      <c:layout>
        <c:manualLayout>
          <c:xMode val="edge"/>
          <c:yMode val="edge"/>
          <c:x val="0.56575175507905862"/>
          <c:y val="0.24991844854547407"/>
          <c:w val="0.43194131875384117"/>
          <c:h val="0.45336976657951494"/>
        </c:manualLayout>
      </c:layout>
      <c:txPr>
        <a:bodyPr/>
        <a:lstStyle/>
        <a:p>
          <a:pPr>
            <a:defRPr sz="1200" b="1"/>
          </a:pPr>
          <a:endParaRPr lang="en-US"/>
        </a:p>
      </c:txP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634329831333758"/>
          <c:y val="6.2333907480315004E-2"/>
          <c:w val="0.86185782125199661"/>
          <c:h val="0.81180692257217912"/>
        </c:manualLayout>
      </c:layout>
      <c:scatterChart>
        <c:scatterStyle val="lineMarker"/>
        <c:ser>
          <c:idx val="1"/>
          <c:order val="1"/>
          <c:tx>
            <c:strRef>
              <c:f>'MCP-IFT'!$G$187</c:f>
              <c:strCache>
                <c:ptCount val="1"/>
                <c:pt idx="0">
                  <c:v>1.4% Na2CO3</c:v>
                </c:pt>
              </c:strCache>
            </c:strRef>
          </c:tx>
          <c:xVal>
            <c:numRef>
              <c:f>'MCP-IFT'!$O$188:$O$204</c:f>
              <c:numCache>
                <c:formatCode>General</c:formatCode>
                <c:ptCount val="17"/>
                <c:pt idx="0">
                  <c:v>0</c:v>
                </c:pt>
                <c:pt idx="1">
                  <c:v>2</c:v>
                </c:pt>
                <c:pt idx="2">
                  <c:v>6</c:v>
                </c:pt>
                <c:pt idx="3">
                  <c:v>10</c:v>
                </c:pt>
                <c:pt idx="4">
                  <c:v>16</c:v>
                </c:pt>
                <c:pt idx="5">
                  <c:v>27</c:v>
                </c:pt>
                <c:pt idx="6">
                  <c:v>31</c:v>
                </c:pt>
                <c:pt idx="7">
                  <c:v>35</c:v>
                </c:pt>
                <c:pt idx="8">
                  <c:v>38</c:v>
                </c:pt>
                <c:pt idx="9">
                  <c:v>55</c:v>
                </c:pt>
                <c:pt idx="10">
                  <c:v>79</c:v>
                </c:pt>
                <c:pt idx="11">
                  <c:v>81</c:v>
                </c:pt>
                <c:pt idx="12">
                  <c:v>116</c:v>
                </c:pt>
                <c:pt idx="13">
                  <c:v>121</c:v>
                </c:pt>
                <c:pt idx="14">
                  <c:v>126</c:v>
                </c:pt>
                <c:pt idx="15">
                  <c:v>136</c:v>
                </c:pt>
                <c:pt idx="16">
                  <c:v>156</c:v>
                </c:pt>
              </c:numCache>
            </c:numRef>
          </c:xVal>
          <c:yVal>
            <c:numRef>
              <c:f>'MCP-IFT'!$N$188:$N$204</c:f>
              <c:numCache>
                <c:formatCode>0.000</c:formatCode>
                <c:ptCount val="17"/>
                <c:pt idx="0">
                  <c:v>0.36388195665290307</c:v>
                </c:pt>
                <c:pt idx="1">
                  <c:v>0.36388195665290307</c:v>
                </c:pt>
                <c:pt idx="2">
                  <c:v>0.36279816885065608</c:v>
                </c:pt>
                <c:pt idx="3">
                  <c:v>0.32092539776962697</c:v>
                </c:pt>
                <c:pt idx="4">
                  <c:v>0.26449334337566138</c:v>
                </c:pt>
                <c:pt idx="5">
                  <c:v>0.13536884091397777</c:v>
                </c:pt>
                <c:pt idx="6">
                  <c:v>0.1042986734933852</c:v>
                </c:pt>
                <c:pt idx="7">
                  <c:v>8.643810050922128E-2</c:v>
                </c:pt>
                <c:pt idx="8">
                  <c:v>7.8328468487370545E-2</c:v>
                </c:pt>
                <c:pt idx="9">
                  <c:v>3.0811404958962441E-2</c:v>
                </c:pt>
                <c:pt idx="10">
                  <c:v>2.3139413777230691E-2</c:v>
                </c:pt>
                <c:pt idx="11">
                  <c:v>2.3139413777230691E-2</c:v>
                </c:pt>
                <c:pt idx="12">
                  <c:v>2.3070699891543589E-2</c:v>
                </c:pt>
                <c:pt idx="13">
                  <c:v>2.3070699891543589E-2</c:v>
                </c:pt>
                <c:pt idx="14">
                  <c:v>2.3070699891543589E-2</c:v>
                </c:pt>
                <c:pt idx="15">
                  <c:v>2.3002291627065852E-2</c:v>
                </c:pt>
                <c:pt idx="16">
                  <c:v>2.3070699891543589E-2</c:v>
                </c:pt>
              </c:numCache>
            </c:numRef>
          </c:yVal>
        </c:ser>
        <c:ser>
          <c:idx val="2"/>
          <c:order val="2"/>
          <c:tx>
            <c:strRef>
              <c:f>'MCP-IFT'!$I$207</c:f>
              <c:strCache>
                <c:ptCount val="1"/>
                <c:pt idx="0">
                  <c:v>1.4% Na2CO3-emulsion</c:v>
                </c:pt>
              </c:strCache>
            </c:strRef>
          </c:tx>
          <c:xVal>
            <c:numRef>
              <c:f>'MCP-IFT'!$O$208:$O$221</c:f>
              <c:numCache>
                <c:formatCode>General</c:formatCode>
                <c:ptCount val="14"/>
                <c:pt idx="0">
                  <c:v>0</c:v>
                </c:pt>
                <c:pt idx="1">
                  <c:v>7</c:v>
                </c:pt>
                <c:pt idx="2">
                  <c:v>11</c:v>
                </c:pt>
                <c:pt idx="3">
                  <c:v>24</c:v>
                </c:pt>
                <c:pt idx="4">
                  <c:v>32</c:v>
                </c:pt>
                <c:pt idx="5">
                  <c:v>41</c:v>
                </c:pt>
                <c:pt idx="6">
                  <c:v>59</c:v>
                </c:pt>
                <c:pt idx="7">
                  <c:v>79</c:v>
                </c:pt>
                <c:pt idx="8">
                  <c:v>89</c:v>
                </c:pt>
                <c:pt idx="9">
                  <c:v>99</c:v>
                </c:pt>
                <c:pt idx="10">
                  <c:v>109</c:v>
                </c:pt>
                <c:pt idx="11">
                  <c:v>119</c:v>
                </c:pt>
                <c:pt idx="12">
                  <c:v>129</c:v>
                </c:pt>
                <c:pt idx="13">
                  <c:v>139</c:v>
                </c:pt>
              </c:numCache>
            </c:numRef>
          </c:xVal>
          <c:yVal>
            <c:numRef>
              <c:f>'MCP-IFT'!$N$208:$N$221</c:f>
              <c:numCache>
                <c:formatCode>0.000</c:formatCode>
                <c:ptCount val="14"/>
                <c:pt idx="0">
                  <c:v>2.0409146339422275</c:v>
                </c:pt>
                <c:pt idx="1">
                  <c:v>1.8823273311963569</c:v>
                </c:pt>
                <c:pt idx="2">
                  <c:v>1.7488850635131121</c:v>
                </c:pt>
                <c:pt idx="3">
                  <c:v>1.5396660211982749</c:v>
                </c:pt>
                <c:pt idx="4">
                  <c:v>1.0029965702571786</c:v>
                </c:pt>
                <c:pt idx="5">
                  <c:v>0.84077304688378873</c:v>
                </c:pt>
                <c:pt idx="6">
                  <c:v>0.5905725670383557</c:v>
                </c:pt>
                <c:pt idx="7">
                  <c:v>0.51359228574277993</c:v>
                </c:pt>
                <c:pt idx="8">
                  <c:v>0.46053533546996106</c:v>
                </c:pt>
                <c:pt idx="9">
                  <c:v>0.44492758037089486</c:v>
                </c:pt>
                <c:pt idx="10">
                  <c:v>0.39557651408018624</c:v>
                </c:pt>
                <c:pt idx="11">
                  <c:v>0.39324273442828955</c:v>
                </c:pt>
                <c:pt idx="12">
                  <c:v>0.39324273442828955</c:v>
                </c:pt>
                <c:pt idx="13">
                  <c:v>0.39324273442828955</c:v>
                </c:pt>
              </c:numCache>
            </c:numRef>
          </c:yVal>
        </c:ser>
        <c:ser>
          <c:idx val="3"/>
          <c:order val="3"/>
          <c:tx>
            <c:strRef>
              <c:f>'MCP-IFT'!$B$63</c:f>
              <c:strCache>
                <c:ptCount val="1"/>
                <c:pt idx="0">
                  <c:v>1.6% Na2CO3</c:v>
                </c:pt>
              </c:strCache>
            </c:strRef>
          </c:tx>
          <c:xVal>
            <c:numRef>
              <c:f>'MCP-IFT'!$O$64:$O$79</c:f>
              <c:numCache>
                <c:formatCode>General</c:formatCode>
                <c:ptCount val="16"/>
                <c:pt idx="0">
                  <c:v>0</c:v>
                </c:pt>
                <c:pt idx="1">
                  <c:v>1</c:v>
                </c:pt>
                <c:pt idx="2">
                  <c:v>2</c:v>
                </c:pt>
                <c:pt idx="3">
                  <c:v>3</c:v>
                </c:pt>
                <c:pt idx="4">
                  <c:v>4</c:v>
                </c:pt>
                <c:pt idx="5">
                  <c:v>5</c:v>
                </c:pt>
                <c:pt idx="6">
                  <c:v>7</c:v>
                </c:pt>
                <c:pt idx="7">
                  <c:v>9</c:v>
                </c:pt>
                <c:pt idx="8">
                  <c:v>13</c:v>
                </c:pt>
                <c:pt idx="9">
                  <c:v>18</c:v>
                </c:pt>
                <c:pt idx="10">
                  <c:v>23</c:v>
                </c:pt>
                <c:pt idx="11">
                  <c:v>28</c:v>
                </c:pt>
                <c:pt idx="12">
                  <c:v>33</c:v>
                </c:pt>
                <c:pt idx="13">
                  <c:v>43</c:v>
                </c:pt>
                <c:pt idx="14">
                  <c:v>80</c:v>
                </c:pt>
                <c:pt idx="15">
                  <c:v>113</c:v>
                </c:pt>
              </c:numCache>
            </c:numRef>
          </c:xVal>
          <c:yVal>
            <c:numRef>
              <c:f>'MCP-IFT'!$N$64:$N$79</c:f>
              <c:numCache>
                <c:formatCode>0.000</c:formatCode>
                <c:ptCount val="16"/>
                <c:pt idx="0">
                  <c:v>0.67393075614641285</c:v>
                </c:pt>
                <c:pt idx="1">
                  <c:v>0.32453292481668988</c:v>
                </c:pt>
                <c:pt idx="2">
                  <c:v>0.12354037703807789</c:v>
                </c:pt>
                <c:pt idx="3">
                  <c:v>0.10460981660610345</c:v>
                </c:pt>
                <c:pt idx="4">
                  <c:v>8.7654002300059389E-2</c:v>
                </c:pt>
                <c:pt idx="5">
                  <c:v>4.7893322966695913E-2</c:v>
                </c:pt>
                <c:pt idx="6">
                  <c:v>3.7890875930743452E-2</c:v>
                </c:pt>
                <c:pt idx="7">
                  <c:v>2.9491324507745206E-2</c:v>
                </c:pt>
                <c:pt idx="8">
                  <c:v>3.7928072468597411E-2</c:v>
                </c:pt>
                <c:pt idx="9">
                  <c:v>0.11318372283757026</c:v>
                </c:pt>
                <c:pt idx="10">
                  <c:v>0.14216948392490344</c:v>
                </c:pt>
                <c:pt idx="11">
                  <c:v>0.30623362841537988</c:v>
                </c:pt>
                <c:pt idx="12">
                  <c:v>0.30623362841537988</c:v>
                </c:pt>
                <c:pt idx="13">
                  <c:v>0.30623362841537988</c:v>
                </c:pt>
                <c:pt idx="14">
                  <c:v>0.30623362841537988</c:v>
                </c:pt>
                <c:pt idx="15">
                  <c:v>0.30623362841537988</c:v>
                </c:pt>
              </c:numCache>
            </c:numRef>
          </c:yVal>
        </c:ser>
        <c:ser>
          <c:idx val="4"/>
          <c:order val="4"/>
          <c:tx>
            <c:strRef>
              <c:f>'MCP-IFT'!$B$81</c:f>
              <c:strCache>
                <c:ptCount val="1"/>
                <c:pt idx="0">
                  <c:v>1.6% Na2CO3-emulsion</c:v>
                </c:pt>
              </c:strCache>
            </c:strRef>
          </c:tx>
          <c:xVal>
            <c:numRef>
              <c:f>'MCP-IFT'!$O$82:$O$91</c:f>
              <c:numCache>
                <c:formatCode>General</c:formatCode>
                <c:ptCount val="10"/>
                <c:pt idx="0">
                  <c:v>0</c:v>
                </c:pt>
                <c:pt idx="1">
                  <c:v>5</c:v>
                </c:pt>
                <c:pt idx="2">
                  <c:v>10</c:v>
                </c:pt>
                <c:pt idx="3">
                  <c:v>30</c:v>
                </c:pt>
                <c:pt idx="4">
                  <c:v>60</c:v>
                </c:pt>
                <c:pt idx="5">
                  <c:v>80</c:v>
                </c:pt>
                <c:pt idx="6">
                  <c:v>100</c:v>
                </c:pt>
                <c:pt idx="7">
                  <c:v>120</c:v>
                </c:pt>
                <c:pt idx="8">
                  <c:v>160</c:v>
                </c:pt>
                <c:pt idx="9">
                  <c:v>180</c:v>
                </c:pt>
              </c:numCache>
            </c:numRef>
          </c:xVal>
          <c:yVal>
            <c:numRef>
              <c:f>'MCP-IFT'!$N$82:$N$91</c:f>
              <c:numCache>
                <c:formatCode>0.000</c:formatCode>
                <c:ptCount val="10"/>
                <c:pt idx="0">
                  <c:v>1.8591910523638513</c:v>
                </c:pt>
                <c:pt idx="1">
                  <c:v>1.8536536286258627</c:v>
                </c:pt>
                <c:pt idx="2">
                  <c:v>1.8371889851238827</c:v>
                </c:pt>
                <c:pt idx="3">
                  <c:v>1.6222879259532117</c:v>
                </c:pt>
                <c:pt idx="4">
                  <c:v>1.6174918075838158</c:v>
                </c:pt>
                <c:pt idx="5">
                  <c:v>1.612716926623518</c:v>
                </c:pt>
                <c:pt idx="6">
                  <c:v>1.612716926623518</c:v>
                </c:pt>
                <c:pt idx="7">
                  <c:v>1.612716926623518</c:v>
                </c:pt>
                <c:pt idx="8">
                  <c:v>1.612716926623518</c:v>
                </c:pt>
                <c:pt idx="9">
                  <c:v>1.612716926623518</c:v>
                </c:pt>
              </c:numCache>
            </c:numRef>
          </c:yVal>
        </c:ser>
        <c:ser>
          <c:idx val="5"/>
          <c:order val="5"/>
          <c:tx>
            <c:strRef>
              <c:f>'MCP-IFT'!$B$297</c:f>
              <c:strCache>
                <c:ptCount val="1"/>
                <c:pt idx="0">
                  <c:v>1.8% Na2CO3</c:v>
                </c:pt>
              </c:strCache>
            </c:strRef>
          </c:tx>
          <c:xVal>
            <c:numRef>
              <c:f>'MCP-IFT'!$O$298:$O$312</c:f>
              <c:numCache>
                <c:formatCode>General</c:formatCode>
                <c:ptCount val="15"/>
                <c:pt idx="0">
                  <c:v>0</c:v>
                </c:pt>
                <c:pt idx="1">
                  <c:v>3</c:v>
                </c:pt>
                <c:pt idx="2">
                  <c:v>4</c:v>
                </c:pt>
                <c:pt idx="3">
                  <c:v>6</c:v>
                </c:pt>
                <c:pt idx="4">
                  <c:v>9</c:v>
                </c:pt>
                <c:pt idx="5">
                  <c:v>20</c:v>
                </c:pt>
                <c:pt idx="6">
                  <c:v>25</c:v>
                </c:pt>
                <c:pt idx="7">
                  <c:v>31</c:v>
                </c:pt>
                <c:pt idx="8">
                  <c:v>37</c:v>
                </c:pt>
                <c:pt idx="9">
                  <c:v>47</c:v>
                </c:pt>
                <c:pt idx="10">
                  <c:v>67</c:v>
                </c:pt>
                <c:pt idx="11">
                  <c:v>82</c:v>
                </c:pt>
                <c:pt idx="12">
                  <c:v>97</c:v>
                </c:pt>
                <c:pt idx="13">
                  <c:v>112</c:v>
                </c:pt>
                <c:pt idx="14">
                  <c:v>120</c:v>
                </c:pt>
              </c:numCache>
            </c:numRef>
          </c:xVal>
          <c:yVal>
            <c:numRef>
              <c:f>'MCP-IFT'!$N$298:$N$312</c:f>
              <c:numCache>
                <c:formatCode>0.000</c:formatCode>
                <c:ptCount val="15"/>
                <c:pt idx="0">
                  <c:v>2.334551512715731</c:v>
                </c:pt>
                <c:pt idx="1">
                  <c:v>1.6241760391238311</c:v>
                </c:pt>
                <c:pt idx="2">
                  <c:v>1.5192071819812645</c:v>
                </c:pt>
                <c:pt idx="3">
                  <c:v>1.0381352734139626</c:v>
                </c:pt>
                <c:pt idx="4">
                  <c:v>1.0381352734139626</c:v>
                </c:pt>
                <c:pt idx="5">
                  <c:v>0.85717241021433865</c:v>
                </c:pt>
                <c:pt idx="6">
                  <c:v>0.76070446837721484</c:v>
                </c:pt>
                <c:pt idx="7">
                  <c:v>0.67001996640499195</c:v>
                </c:pt>
                <c:pt idx="8">
                  <c:v>0.6149819010308637</c:v>
                </c:pt>
                <c:pt idx="9">
                  <c:v>0.6149819010308637</c:v>
                </c:pt>
                <c:pt idx="10">
                  <c:v>0.61316108218973164</c:v>
                </c:pt>
                <c:pt idx="11">
                  <c:v>0.61316108218973164</c:v>
                </c:pt>
                <c:pt idx="12">
                  <c:v>0.61316108218973164</c:v>
                </c:pt>
                <c:pt idx="13">
                  <c:v>0.61316108218973164</c:v>
                </c:pt>
                <c:pt idx="14">
                  <c:v>0.61316108218973164</c:v>
                </c:pt>
              </c:numCache>
            </c:numRef>
          </c:yVal>
        </c:ser>
        <c:ser>
          <c:idx val="6"/>
          <c:order val="6"/>
          <c:tx>
            <c:strRef>
              <c:f>'MCP-IFT'!$B$284</c:f>
              <c:strCache>
                <c:ptCount val="1"/>
                <c:pt idx="0">
                  <c:v>1.8% Na2CO3-emulsion</c:v>
                </c:pt>
              </c:strCache>
            </c:strRef>
          </c:tx>
          <c:xVal>
            <c:numRef>
              <c:f>'MCP-IFT'!$O$285:$O$295</c:f>
              <c:numCache>
                <c:formatCode>General</c:formatCode>
                <c:ptCount val="11"/>
                <c:pt idx="0">
                  <c:v>0</c:v>
                </c:pt>
                <c:pt idx="1">
                  <c:v>2</c:v>
                </c:pt>
                <c:pt idx="2">
                  <c:v>5</c:v>
                </c:pt>
                <c:pt idx="3">
                  <c:v>10</c:v>
                </c:pt>
                <c:pt idx="4">
                  <c:v>20</c:v>
                </c:pt>
                <c:pt idx="5">
                  <c:v>30</c:v>
                </c:pt>
                <c:pt idx="6">
                  <c:v>50</c:v>
                </c:pt>
                <c:pt idx="7">
                  <c:v>61</c:v>
                </c:pt>
                <c:pt idx="8">
                  <c:v>71</c:v>
                </c:pt>
                <c:pt idx="9">
                  <c:v>91</c:v>
                </c:pt>
                <c:pt idx="10">
                  <c:v>131</c:v>
                </c:pt>
              </c:numCache>
            </c:numRef>
          </c:xVal>
          <c:yVal>
            <c:numRef>
              <c:f>'MCP-IFT'!$N$285:$N$295</c:f>
              <c:numCache>
                <c:formatCode>0.000</c:formatCode>
                <c:ptCount val="11"/>
                <c:pt idx="0">
                  <c:v>2.8024232097366304</c:v>
                </c:pt>
                <c:pt idx="1">
                  <c:v>2.6711332052271892</c:v>
                </c:pt>
                <c:pt idx="2">
                  <c:v>2.2315847265110587</c:v>
                </c:pt>
                <c:pt idx="3">
                  <c:v>2.2183801121402817</c:v>
                </c:pt>
                <c:pt idx="4">
                  <c:v>1.5146900111315971</c:v>
                </c:pt>
                <c:pt idx="5">
                  <c:v>1.5146900111315971</c:v>
                </c:pt>
                <c:pt idx="6">
                  <c:v>1.5057538063745342</c:v>
                </c:pt>
                <c:pt idx="7">
                  <c:v>1.2496349472452701</c:v>
                </c:pt>
                <c:pt idx="8">
                  <c:v>1.2496349472452701</c:v>
                </c:pt>
                <c:pt idx="9">
                  <c:v>1.2496349472452701</c:v>
                </c:pt>
                <c:pt idx="10">
                  <c:v>1.2496349472452701</c:v>
                </c:pt>
              </c:numCache>
            </c:numRef>
          </c:yVal>
        </c:ser>
        <c:ser>
          <c:idx val="7"/>
          <c:order val="7"/>
          <c:tx>
            <c:strRef>
              <c:f>'MCP-IFT'!$B$153</c:f>
              <c:strCache>
                <c:ptCount val="1"/>
                <c:pt idx="0">
                  <c:v>3.0% Na2CO3</c:v>
                </c:pt>
              </c:strCache>
            </c:strRef>
          </c:tx>
          <c:xVal>
            <c:numRef>
              <c:f>'MCP-IFT'!$O$154:$O$168</c:f>
              <c:numCache>
                <c:formatCode>General</c:formatCode>
                <c:ptCount val="15"/>
                <c:pt idx="0">
                  <c:v>0</c:v>
                </c:pt>
                <c:pt idx="1">
                  <c:v>2</c:v>
                </c:pt>
                <c:pt idx="2">
                  <c:v>4</c:v>
                </c:pt>
                <c:pt idx="3">
                  <c:v>8</c:v>
                </c:pt>
                <c:pt idx="4">
                  <c:v>11</c:v>
                </c:pt>
                <c:pt idx="5">
                  <c:v>13</c:v>
                </c:pt>
                <c:pt idx="6">
                  <c:v>15</c:v>
                </c:pt>
                <c:pt idx="7">
                  <c:v>18</c:v>
                </c:pt>
                <c:pt idx="8">
                  <c:v>23</c:v>
                </c:pt>
                <c:pt idx="9">
                  <c:v>28</c:v>
                </c:pt>
                <c:pt idx="10">
                  <c:v>32</c:v>
                </c:pt>
                <c:pt idx="11">
                  <c:v>54</c:v>
                </c:pt>
                <c:pt idx="12">
                  <c:v>76</c:v>
                </c:pt>
                <c:pt idx="13">
                  <c:v>96</c:v>
                </c:pt>
                <c:pt idx="14">
                  <c:v>136</c:v>
                </c:pt>
              </c:numCache>
            </c:numRef>
          </c:xVal>
          <c:yVal>
            <c:numRef>
              <c:f>'MCP-IFT'!$N$154:$N$168</c:f>
              <c:numCache>
                <c:formatCode>0.000</c:formatCode>
                <c:ptCount val="15"/>
                <c:pt idx="0">
                  <c:v>8.4686475323178023E-2</c:v>
                </c:pt>
                <c:pt idx="1">
                  <c:v>8.4180885555383264E-2</c:v>
                </c:pt>
                <c:pt idx="2">
                  <c:v>9.2048815456595934E-2</c:v>
                </c:pt>
                <c:pt idx="3">
                  <c:v>0.14014405600839144</c:v>
                </c:pt>
                <c:pt idx="4">
                  <c:v>0.1293663738118527</c:v>
                </c:pt>
                <c:pt idx="5">
                  <c:v>0.17603385540725094</c:v>
                </c:pt>
                <c:pt idx="6">
                  <c:v>0.26427073501834381</c:v>
                </c:pt>
                <c:pt idx="7">
                  <c:v>0.35793947921275165</c:v>
                </c:pt>
                <c:pt idx="8">
                  <c:v>0.42355541253598594</c:v>
                </c:pt>
                <c:pt idx="9">
                  <c:v>0.47147696267515538</c:v>
                </c:pt>
                <c:pt idx="10">
                  <c:v>0.54829839524546953</c:v>
                </c:pt>
                <c:pt idx="11">
                  <c:v>0.66349234949771252</c:v>
                </c:pt>
                <c:pt idx="12">
                  <c:v>0.72767591963416955</c:v>
                </c:pt>
                <c:pt idx="13">
                  <c:v>0.90326768681986347</c:v>
                </c:pt>
                <c:pt idx="14">
                  <c:v>0.90326768681986347</c:v>
                </c:pt>
              </c:numCache>
            </c:numRef>
          </c:yVal>
        </c:ser>
        <c:ser>
          <c:idx val="0"/>
          <c:order val="0"/>
          <c:tx>
            <c:strRef>
              <c:f>'MCP-IFT'!$B$169</c:f>
              <c:strCache>
                <c:ptCount val="1"/>
                <c:pt idx="0">
                  <c:v>3.0% Na2CO3-emulsion</c:v>
                </c:pt>
              </c:strCache>
            </c:strRef>
          </c:tx>
          <c:xVal>
            <c:numRef>
              <c:f>'MCP-IFT'!$O$170:$O$184</c:f>
              <c:numCache>
                <c:formatCode>General</c:formatCode>
                <c:ptCount val="15"/>
                <c:pt idx="0">
                  <c:v>0</c:v>
                </c:pt>
                <c:pt idx="1">
                  <c:v>1</c:v>
                </c:pt>
                <c:pt idx="2">
                  <c:v>2</c:v>
                </c:pt>
                <c:pt idx="3">
                  <c:v>5</c:v>
                </c:pt>
                <c:pt idx="4">
                  <c:v>8</c:v>
                </c:pt>
                <c:pt idx="5">
                  <c:v>11</c:v>
                </c:pt>
                <c:pt idx="6">
                  <c:v>16</c:v>
                </c:pt>
                <c:pt idx="7">
                  <c:v>18</c:v>
                </c:pt>
                <c:pt idx="8">
                  <c:v>25</c:v>
                </c:pt>
                <c:pt idx="9">
                  <c:v>28</c:v>
                </c:pt>
                <c:pt idx="10">
                  <c:v>35</c:v>
                </c:pt>
                <c:pt idx="11">
                  <c:v>55</c:v>
                </c:pt>
                <c:pt idx="12">
                  <c:v>75</c:v>
                </c:pt>
                <c:pt idx="13">
                  <c:v>95</c:v>
                </c:pt>
                <c:pt idx="14">
                  <c:v>125</c:v>
                </c:pt>
              </c:numCache>
            </c:numRef>
          </c:xVal>
          <c:yVal>
            <c:numRef>
              <c:f>'MCP-IFT'!$N$170:$N$184</c:f>
              <c:numCache>
                <c:formatCode>0.000</c:formatCode>
                <c:ptCount val="15"/>
                <c:pt idx="0">
                  <c:v>1.1477361769819865</c:v>
                </c:pt>
                <c:pt idx="1">
                  <c:v>0.86429238411321752</c:v>
                </c:pt>
                <c:pt idx="2">
                  <c:v>0.76858245205269804</c:v>
                </c:pt>
                <c:pt idx="3">
                  <c:v>0.59226387467416453</c:v>
                </c:pt>
                <c:pt idx="4">
                  <c:v>0.60723996180291528</c:v>
                </c:pt>
                <c:pt idx="5">
                  <c:v>0.60723996180291528</c:v>
                </c:pt>
                <c:pt idx="6">
                  <c:v>0.6054340447006733</c:v>
                </c:pt>
                <c:pt idx="7">
                  <c:v>0.6054340447006733</c:v>
                </c:pt>
                <c:pt idx="8">
                  <c:v>0.6054340447006733</c:v>
                </c:pt>
                <c:pt idx="9">
                  <c:v>0.6054340447006733</c:v>
                </c:pt>
                <c:pt idx="10">
                  <c:v>0.6036361717666765</c:v>
                </c:pt>
                <c:pt idx="11">
                  <c:v>0.60184629529649714</c:v>
                </c:pt>
                <c:pt idx="12">
                  <c:v>0.60184629529649714</c:v>
                </c:pt>
                <c:pt idx="13">
                  <c:v>0.60006436793878515</c:v>
                </c:pt>
                <c:pt idx="14">
                  <c:v>0.60006436793878515</c:v>
                </c:pt>
              </c:numCache>
            </c:numRef>
          </c:yVal>
        </c:ser>
        <c:axId val="76566528"/>
        <c:axId val="76568448"/>
      </c:scatterChart>
      <c:valAx>
        <c:axId val="76566528"/>
        <c:scaling>
          <c:orientation val="minMax"/>
        </c:scaling>
        <c:axPos val="b"/>
        <c:title>
          <c:tx>
            <c:rich>
              <a:bodyPr/>
              <a:lstStyle/>
              <a:p>
                <a:pPr>
                  <a:defRPr sz="2000"/>
                </a:pPr>
                <a:r>
                  <a:rPr lang="en-US" sz="2000" b="1"/>
                  <a:t>Time,</a:t>
                </a:r>
                <a:r>
                  <a:rPr lang="en-US" sz="2000" b="1" baseline="0"/>
                  <a:t> min</a:t>
                </a:r>
                <a:endParaRPr lang="en-US" sz="2000" b="1"/>
              </a:p>
            </c:rich>
          </c:tx>
          <c:layout/>
        </c:title>
        <c:numFmt formatCode="General" sourceLinked="1"/>
        <c:tickLblPos val="nextTo"/>
        <c:txPr>
          <a:bodyPr/>
          <a:lstStyle/>
          <a:p>
            <a:pPr>
              <a:defRPr sz="1400" b="1"/>
            </a:pPr>
            <a:endParaRPr lang="en-US"/>
          </a:p>
        </c:txPr>
        <c:crossAx val="76568448"/>
        <c:crossesAt val="1.0000000000000007E-2"/>
        <c:crossBetween val="midCat"/>
      </c:valAx>
      <c:valAx>
        <c:axId val="76568448"/>
        <c:scaling>
          <c:logBase val="10"/>
          <c:orientation val="minMax"/>
        </c:scaling>
        <c:axPos val="l"/>
        <c:title>
          <c:tx>
            <c:rich>
              <a:bodyPr rot="-5400000" vert="horz"/>
              <a:lstStyle/>
              <a:p>
                <a:pPr>
                  <a:defRPr sz="2000"/>
                </a:pPr>
                <a:r>
                  <a:rPr lang="en-US" sz="2000"/>
                  <a:t>IFT, mN/m</a:t>
                </a:r>
              </a:p>
            </c:rich>
          </c:tx>
          <c:layout/>
        </c:title>
        <c:numFmt formatCode="0.E+00" sourceLinked="0"/>
        <c:tickLblPos val="nextTo"/>
        <c:txPr>
          <a:bodyPr/>
          <a:lstStyle/>
          <a:p>
            <a:pPr>
              <a:defRPr sz="1400" b="1"/>
            </a:pPr>
            <a:endParaRPr lang="en-US"/>
          </a:p>
        </c:txPr>
        <c:crossAx val="76566528"/>
        <c:crosses val="autoZero"/>
        <c:crossBetween val="midCat"/>
      </c:valAx>
      <c:spPr>
        <a:noFill/>
        <a:ln w="25400">
          <a:noFill/>
        </a:ln>
      </c:spPr>
    </c:plotArea>
    <c:legend>
      <c:legendPos val="r"/>
      <c:layout>
        <c:manualLayout>
          <c:xMode val="edge"/>
          <c:yMode val="edge"/>
          <c:x val="0.73025120258571252"/>
          <c:y val="0.35781373031496427"/>
          <c:w val="0.2364253284495427"/>
          <c:h val="0.42022747156605655"/>
        </c:manualLayout>
      </c:layout>
      <c:spPr>
        <a:ln>
          <a:noFill/>
        </a:ln>
      </c:spPr>
      <c:txPr>
        <a:bodyPr/>
        <a:lstStyle/>
        <a:p>
          <a:pPr>
            <a:defRPr sz="1200" b="1"/>
          </a:pPr>
          <a:endParaRPr lang="en-US"/>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88951381077354"/>
          <c:y val="7.8316092864974471E-2"/>
          <c:w val="0.82871616047993957"/>
          <c:h val="0.8124370873447575"/>
        </c:manualLayout>
      </c:layout>
      <c:scatterChart>
        <c:scatterStyle val="lineMarker"/>
        <c:ser>
          <c:idx val="1"/>
          <c:order val="1"/>
          <c:tx>
            <c:strRef>
              <c:f>'MCP-IFT'!$E$173</c:f>
              <c:strCache>
                <c:ptCount val="1"/>
                <c:pt idx="0">
                  <c:v>1.4% Na2CO3 Settling for 1 hour</c:v>
                </c:pt>
              </c:strCache>
            </c:strRef>
          </c:tx>
          <c:xVal>
            <c:numRef>
              <c:f>'MCP-IFT'!$O$174:$O$184</c:f>
              <c:numCache>
                <c:formatCode>General</c:formatCode>
                <c:ptCount val="11"/>
                <c:pt idx="0">
                  <c:v>0</c:v>
                </c:pt>
                <c:pt idx="1">
                  <c:v>1</c:v>
                </c:pt>
                <c:pt idx="2">
                  <c:v>5</c:v>
                </c:pt>
                <c:pt idx="3">
                  <c:v>8</c:v>
                </c:pt>
                <c:pt idx="4">
                  <c:v>14</c:v>
                </c:pt>
                <c:pt idx="5">
                  <c:v>29</c:v>
                </c:pt>
                <c:pt idx="6">
                  <c:v>50</c:v>
                </c:pt>
                <c:pt idx="7">
                  <c:v>73</c:v>
                </c:pt>
                <c:pt idx="8">
                  <c:v>91</c:v>
                </c:pt>
                <c:pt idx="9">
                  <c:v>151</c:v>
                </c:pt>
                <c:pt idx="10">
                  <c:v>181</c:v>
                </c:pt>
              </c:numCache>
            </c:numRef>
          </c:xVal>
          <c:yVal>
            <c:numRef>
              <c:f>'MCP-IFT'!$N$174:$N$184</c:f>
              <c:numCache>
                <c:formatCode>0.000</c:formatCode>
                <c:ptCount val="11"/>
                <c:pt idx="0">
                  <c:v>3.3280598099415526</c:v>
                </c:pt>
                <c:pt idx="1">
                  <c:v>3.1353166556028782</c:v>
                </c:pt>
                <c:pt idx="2">
                  <c:v>2.4576366413296404</c:v>
                </c:pt>
                <c:pt idx="3">
                  <c:v>1.8348692318031568</c:v>
                </c:pt>
                <c:pt idx="4">
                  <c:v>0.84404757241755379</c:v>
                </c:pt>
                <c:pt idx="5">
                  <c:v>0.77165297266695165</c:v>
                </c:pt>
                <c:pt idx="6">
                  <c:v>0.60746299385916358</c:v>
                </c:pt>
                <c:pt idx="7">
                  <c:v>0.52228024570654819</c:v>
                </c:pt>
                <c:pt idx="8">
                  <c:v>0.37639441094117382</c:v>
                </c:pt>
                <c:pt idx="9">
                  <c:v>5.877859673047809E-2</c:v>
                </c:pt>
                <c:pt idx="10">
                  <c:v>3.6994418012460312E-2</c:v>
                </c:pt>
              </c:numCache>
            </c:numRef>
          </c:yVal>
        </c:ser>
        <c:ser>
          <c:idx val="2"/>
          <c:order val="2"/>
          <c:tx>
            <c:strRef>
              <c:f>'MCP-IFT'!$E$103</c:f>
              <c:strCache>
                <c:ptCount val="1"/>
                <c:pt idx="0">
                  <c:v>1.4% Na2CO3 Settling for 3 hours</c:v>
                </c:pt>
              </c:strCache>
            </c:strRef>
          </c:tx>
          <c:xVal>
            <c:numRef>
              <c:f>'MCP-IFT'!$O$104:$O$114</c:f>
              <c:numCache>
                <c:formatCode>General</c:formatCode>
                <c:ptCount val="11"/>
                <c:pt idx="0">
                  <c:v>0</c:v>
                </c:pt>
                <c:pt idx="1">
                  <c:v>2</c:v>
                </c:pt>
                <c:pt idx="2">
                  <c:v>5</c:v>
                </c:pt>
                <c:pt idx="3">
                  <c:v>10</c:v>
                </c:pt>
                <c:pt idx="4">
                  <c:v>15</c:v>
                </c:pt>
                <c:pt idx="5">
                  <c:v>20</c:v>
                </c:pt>
                <c:pt idx="6">
                  <c:v>40</c:v>
                </c:pt>
                <c:pt idx="7">
                  <c:v>60</c:v>
                </c:pt>
                <c:pt idx="8">
                  <c:v>90</c:v>
                </c:pt>
                <c:pt idx="9">
                  <c:v>125</c:v>
                </c:pt>
                <c:pt idx="10">
                  <c:v>165</c:v>
                </c:pt>
              </c:numCache>
            </c:numRef>
          </c:xVal>
          <c:yVal>
            <c:numRef>
              <c:f>'MCP-IFT'!$N$104:$N$114</c:f>
              <c:numCache>
                <c:formatCode>0.000</c:formatCode>
                <c:ptCount val="11"/>
                <c:pt idx="0">
                  <c:v>1.10447947853891</c:v>
                </c:pt>
                <c:pt idx="1">
                  <c:v>1.0979247186575254</c:v>
                </c:pt>
                <c:pt idx="2">
                  <c:v>0.8499989332483443</c:v>
                </c:pt>
                <c:pt idx="3">
                  <c:v>0.67628515166466563</c:v>
                </c:pt>
                <c:pt idx="4">
                  <c:v>0.52984815269607266</c:v>
                </c:pt>
                <c:pt idx="5">
                  <c:v>0.35991597395411107</c:v>
                </c:pt>
                <c:pt idx="6">
                  <c:v>0.19261627971969</c:v>
                </c:pt>
                <c:pt idx="7">
                  <c:v>6.9439299004422042E-2</c:v>
                </c:pt>
                <c:pt idx="8">
                  <c:v>6.2559846359062768E-2</c:v>
                </c:pt>
                <c:pt idx="9">
                  <c:v>2.7309972208102995E-2</c:v>
                </c:pt>
                <c:pt idx="10">
                  <c:v>2.7309972208102995E-2</c:v>
                </c:pt>
              </c:numCache>
            </c:numRef>
          </c:yVal>
        </c:ser>
        <c:ser>
          <c:idx val="3"/>
          <c:order val="3"/>
          <c:tx>
            <c:strRef>
              <c:f>'MCP-IFT'!$E$12</c:f>
              <c:strCache>
                <c:ptCount val="1"/>
                <c:pt idx="0">
                  <c:v>1.4% Na2CO3 Settling for 1 day</c:v>
                </c:pt>
              </c:strCache>
            </c:strRef>
          </c:tx>
          <c:xVal>
            <c:numRef>
              <c:f>'MCP-IFT'!$O$13:$O$29</c:f>
              <c:numCache>
                <c:formatCode>General</c:formatCode>
                <c:ptCount val="17"/>
                <c:pt idx="0">
                  <c:v>0</c:v>
                </c:pt>
                <c:pt idx="1">
                  <c:v>2</c:v>
                </c:pt>
                <c:pt idx="2">
                  <c:v>3</c:v>
                </c:pt>
                <c:pt idx="3">
                  <c:v>5</c:v>
                </c:pt>
                <c:pt idx="4">
                  <c:v>7</c:v>
                </c:pt>
                <c:pt idx="5">
                  <c:v>11</c:v>
                </c:pt>
                <c:pt idx="6">
                  <c:v>12</c:v>
                </c:pt>
                <c:pt idx="7">
                  <c:v>15</c:v>
                </c:pt>
                <c:pt idx="8">
                  <c:v>22</c:v>
                </c:pt>
                <c:pt idx="9">
                  <c:v>23</c:v>
                </c:pt>
                <c:pt idx="10">
                  <c:v>25</c:v>
                </c:pt>
                <c:pt idx="11">
                  <c:v>27</c:v>
                </c:pt>
                <c:pt idx="12">
                  <c:v>36</c:v>
                </c:pt>
                <c:pt idx="13">
                  <c:v>41</c:v>
                </c:pt>
                <c:pt idx="14">
                  <c:v>56</c:v>
                </c:pt>
                <c:pt idx="15">
                  <c:v>76</c:v>
                </c:pt>
                <c:pt idx="16">
                  <c:v>106</c:v>
                </c:pt>
              </c:numCache>
            </c:numRef>
          </c:xVal>
          <c:yVal>
            <c:numRef>
              <c:f>'MCP-IFT'!$N$13:$N$29</c:f>
              <c:numCache>
                <c:formatCode>0.000</c:formatCode>
                <c:ptCount val="17"/>
                <c:pt idx="0">
                  <c:v>0.89987883893106779</c:v>
                </c:pt>
                <c:pt idx="1">
                  <c:v>0.82130144407473193</c:v>
                </c:pt>
                <c:pt idx="2">
                  <c:v>0.7636230419142086</c:v>
                </c:pt>
                <c:pt idx="3">
                  <c:v>0.73170686010202302</c:v>
                </c:pt>
                <c:pt idx="4">
                  <c:v>0.71399873814512682</c:v>
                </c:pt>
                <c:pt idx="5">
                  <c:v>0.60141757599721668</c:v>
                </c:pt>
                <c:pt idx="6">
                  <c:v>0.57875350864799768</c:v>
                </c:pt>
                <c:pt idx="7">
                  <c:v>0.51142628843040139</c:v>
                </c:pt>
                <c:pt idx="8">
                  <c:v>0.37938917132918126</c:v>
                </c:pt>
                <c:pt idx="9">
                  <c:v>0.36654681613412382</c:v>
                </c:pt>
                <c:pt idx="10">
                  <c:v>0.32369322395134692</c:v>
                </c:pt>
                <c:pt idx="11">
                  <c:v>0.23463118808114344</c:v>
                </c:pt>
                <c:pt idx="12">
                  <c:v>0.15888695363307376</c:v>
                </c:pt>
                <c:pt idx="13">
                  <c:v>4.9863738942104323E-2</c:v>
                </c:pt>
                <c:pt idx="14">
                  <c:v>3.6669801969442146E-2</c:v>
                </c:pt>
                <c:pt idx="15">
                  <c:v>2.8484990746159202E-2</c:v>
                </c:pt>
                <c:pt idx="16">
                  <c:v>2.8484990746159202E-2</c:v>
                </c:pt>
              </c:numCache>
            </c:numRef>
          </c:yVal>
        </c:ser>
        <c:ser>
          <c:idx val="4"/>
          <c:order val="4"/>
          <c:tx>
            <c:strRef>
              <c:f>'MCP-IFT'!$E$117</c:f>
              <c:strCache>
                <c:ptCount val="1"/>
                <c:pt idx="0">
                  <c:v>1.4% Na2CO3 Settling for 3 days</c:v>
                </c:pt>
              </c:strCache>
            </c:strRef>
          </c:tx>
          <c:xVal>
            <c:numRef>
              <c:f>'MCP-IFT'!$O$118:$O$131</c:f>
              <c:numCache>
                <c:formatCode>General</c:formatCode>
                <c:ptCount val="14"/>
                <c:pt idx="0">
                  <c:v>0</c:v>
                </c:pt>
                <c:pt idx="1">
                  <c:v>1</c:v>
                </c:pt>
                <c:pt idx="2">
                  <c:v>3</c:v>
                </c:pt>
                <c:pt idx="3">
                  <c:v>6</c:v>
                </c:pt>
                <c:pt idx="4">
                  <c:v>11</c:v>
                </c:pt>
                <c:pt idx="5">
                  <c:v>20</c:v>
                </c:pt>
                <c:pt idx="6">
                  <c:v>28</c:v>
                </c:pt>
                <c:pt idx="7">
                  <c:v>37</c:v>
                </c:pt>
                <c:pt idx="8">
                  <c:v>40</c:v>
                </c:pt>
                <c:pt idx="9">
                  <c:v>45</c:v>
                </c:pt>
                <c:pt idx="10">
                  <c:v>68</c:v>
                </c:pt>
                <c:pt idx="11">
                  <c:v>88</c:v>
                </c:pt>
                <c:pt idx="12">
                  <c:v>110</c:v>
                </c:pt>
                <c:pt idx="13">
                  <c:v>133</c:v>
                </c:pt>
              </c:numCache>
            </c:numRef>
          </c:xVal>
          <c:yVal>
            <c:numRef>
              <c:f>'MCP-IFT'!$N$118:$N$131</c:f>
              <c:numCache>
                <c:formatCode>0.000</c:formatCode>
                <c:ptCount val="14"/>
                <c:pt idx="0">
                  <c:v>0.75288575969350602</c:v>
                </c:pt>
                <c:pt idx="1">
                  <c:v>0.6184080529292828</c:v>
                </c:pt>
                <c:pt idx="2">
                  <c:v>0.55803366148816025</c:v>
                </c:pt>
                <c:pt idx="3">
                  <c:v>0.38089535045691603</c:v>
                </c:pt>
                <c:pt idx="4">
                  <c:v>0.33755879829556706</c:v>
                </c:pt>
                <c:pt idx="5">
                  <c:v>0.14818753183556521</c:v>
                </c:pt>
                <c:pt idx="6">
                  <c:v>0.13637380972880267</c:v>
                </c:pt>
                <c:pt idx="7">
                  <c:v>0.10585624185311042</c:v>
                </c:pt>
                <c:pt idx="8">
                  <c:v>9.6777885064309704E-2</c:v>
                </c:pt>
                <c:pt idx="9">
                  <c:v>8.8234004346180214E-2</c:v>
                </c:pt>
                <c:pt idx="10">
                  <c:v>5.8953143321073695E-2</c:v>
                </c:pt>
                <c:pt idx="11">
                  <c:v>2.4797220495670451E-2</c:v>
                </c:pt>
                <c:pt idx="12">
                  <c:v>2.4797220495670451E-2</c:v>
                </c:pt>
                <c:pt idx="13">
                  <c:v>2.4797220495670451E-2</c:v>
                </c:pt>
              </c:numCache>
            </c:numRef>
          </c:yVal>
        </c:ser>
        <c:ser>
          <c:idx val="5"/>
          <c:order val="5"/>
          <c:tx>
            <c:strRef>
              <c:f>'MCP-IFT'!$E$67</c:f>
              <c:strCache>
                <c:ptCount val="1"/>
                <c:pt idx="0">
                  <c:v>1.4% Na2CO3 Settling for 13 days</c:v>
                </c:pt>
              </c:strCache>
            </c:strRef>
          </c:tx>
          <c:xVal>
            <c:numRef>
              <c:f>'MCP-IFT'!$O$68:$O$84</c:f>
              <c:numCache>
                <c:formatCode>General</c:formatCode>
                <c:ptCount val="17"/>
                <c:pt idx="0">
                  <c:v>0</c:v>
                </c:pt>
                <c:pt idx="1">
                  <c:v>2</c:v>
                </c:pt>
                <c:pt idx="2">
                  <c:v>6</c:v>
                </c:pt>
                <c:pt idx="3">
                  <c:v>10</c:v>
                </c:pt>
                <c:pt idx="4">
                  <c:v>16</c:v>
                </c:pt>
                <c:pt idx="5">
                  <c:v>27</c:v>
                </c:pt>
                <c:pt idx="6">
                  <c:v>31</c:v>
                </c:pt>
                <c:pt idx="7">
                  <c:v>35</c:v>
                </c:pt>
                <c:pt idx="8">
                  <c:v>38</c:v>
                </c:pt>
                <c:pt idx="9">
                  <c:v>55</c:v>
                </c:pt>
                <c:pt idx="10">
                  <c:v>79</c:v>
                </c:pt>
                <c:pt idx="11">
                  <c:v>81</c:v>
                </c:pt>
                <c:pt idx="12">
                  <c:v>116</c:v>
                </c:pt>
                <c:pt idx="13">
                  <c:v>121</c:v>
                </c:pt>
                <c:pt idx="14">
                  <c:v>126</c:v>
                </c:pt>
                <c:pt idx="15">
                  <c:v>136</c:v>
                </c:pt>
                <c:pt idx="16">
                  <c:v>156</c:v>
                </c:pt>
              </c:numCache>
            </c:numRef>
          </c:xVal>
          <c:yVal>
            <c:numRef>
              <c:f>'MCP-IFT'!$N$68:$N$84</c:f>
              <c:numCache>
                <c:formatCode>0.000</c:formatCode>
                <c:ptCount val="17"/>
                <c:pt idx="0">
                  <c:v>0.36388195665290163</c:v>
                </c:pt>
                <c:pt idx="1">
                  <c:v>0.36388195665290163</c:v>
                </c:pt>
                <c:pt idx="2">
                  <c:v>0.36279816885065463</c:v>
                </c:pt>
                <c:pt idx="3">
                  <c:v>0.32092539776962409</c:v>
                </c:pt>
                <c:pt idx="4">
                  <c:v>0.26449334337566138</c:v>
                </c:pt>
                <c:pt idx="5">
                  <c:v>0.13536884091397777</c:v>
                </c:pt>
                <c:pt idx="6">
                  <c:v>0.10429867349338476</c:v>
                </c:pt>
                <c:pt idx="7">
                  <c:v>8.643810050922128E-2</c:v>
                </c:pt>
                <c:pt idx="8">
                  <c:v>7.8328468487370545E-2</c:v>
                </c:pt>
                <c:pt idx="9">
                  <c:v>3.0811404958962441E-2</c:v>
                </c:pt>
                <c:pt idx="10">
                  <c:v>2.3139413777230691E-2</c:v>
                </c:pt>
                <c:pt idx="11">
                  <c:v>2.3139413777230691E-2</c:v>
                </c:pt>
                <c:pt idx="12">
                  <c:v>2.3070699891543589E-2</c:v>
                </c:pt>
                <c:pt idx="13">
                  <c:v>2.3070699891543589E-2</c:v>
                </c:pt>
                <c:pt idx="14">
                  <c:v>2.3070699891543589E-2</c:v>
                </c:pt>
                <c:pt idx="15">
                  <c:v>2.3002291627065852E-2</c:v>
                </c:pt>
                <c:pt idx="16">
                  <c:v>2.3070699891543589E-2</c:v>
                </c:pt>
              </c:numCache>
            </c:numRef>
          </c:yVal>
        </c:ser>
        <c:ser>
          <c:idx val="6"/>
          <c:order val="6"/>
          <c:tx>
            <c:strRef>
              <c:f>'MCP-IFT'!$E$133</c:f>
              <c:strCache>
                <c:ptCount val="1"/>
                <c:pt idx="0">
                  <c:v>1.4% Na2CO3 Settling for 20 days</c:v>
                </c:pt>
              </c:strCache>
            </c:strRef>
          </c:tx>
          <c:xVal>
            <c:numRef>
              <c:f>'MCP-IFT'!$O$134:$O$150</c:f>
              <c:numCache>
                <c:formatCode>General</c:formatCode>
                <c:ptCount val="17"/>
                <c:pt idx="0">
                  <c:v>0</c:v>
                </c:pt>
                <c:pt idx="1">
                  <c:v>1</c:v>
                </c:pt>
                <c:pt idx="2">
                  <c:v>2</c:v>
                </c:pt>
                <c:pt idx="3">
                  <c:v>3</c:v>
                </c:pt>
                <c:pt idx="4">
                  <c:v>4</c:v>
                </c:pt>
                <c:pt idx="5">
                  <c:v>6</c:v>
                </c:pt>
                <c:pt idx="6">
                  <c:v>16</c:v>
                </c:pt>
                <c:pt idx="7">
                  <c:v>26</c:v>
                </c:pt>
                <c:pt idx="8">
                  <c:v>34</c:v>
                </c:pt>
                <c:pt idx="9">
                  <c:v>35</c:v>
                </c:pt>
                <c:pt idx="10">
                  <c:v>54</c:v>
                </c:pt>
                <c:pt idx="11">
                  <c:v>61</c:v>
                </c:pt>
                <c:pt idx="12">
                  <c:v>65</c:v>
                </c:pt>
                <c:pt idx="13">
                  <c:v>75</c:v>
                </c:pt>
                <c:pt idx="14">
                  <c:v>85</c:v>
                </c:pt>
                <c:pt idx="15">
                  <c:v>95</c:v>
                </c:pt>
                <c:pt idx="16">
                  <c:v>125</c:v>
                </c:pt>
              </c:numCache>
            </c:numRef>
          </c:xVal>
          <c:yVal>
            <c:numRef>
              <c:f>'MCP-IFT'!$N$134:$N$150</c:f>
              <c:numCache>
                <c:formatCode>0.000</c:formatCode>
                <c:ptCount val="17"/>
                <c:pt idx="0">
                  <c:v>8.9828562527981354E-2</c:v>
                </c:pt>
                <c:pt idx="1">
                  <c:v>5.3806793937184037E-2</c:v>
                </c:pt>
                <c:pt idx="2">
                  <c:v>3.7660970698803788E-2</c:v>
                </c:pt>
                <c:pt idx="3">
                  <c:v>3.3042284418113202E-2</c:v>
                </c:pt>
                <c:pt idx="4">
                  <c:v>3.2943871116337752E-2</c:v>
                </c:pt>
                <c:pt idx="5">
                  <c:v>3.2845896832684601E-2</c:v>
                </c:pt>
                <c:pt idx="6">
                  <c:v>3.2748358959772982E-2</c:v>
                </c:pt>
                <c:pt idx="7">
                  <c:v>3.2651254909550592E-2</c:v>
                </c:pt>
                <c:pt idx="8">
                  <c:v>3.2651254909550592E-2</c:v>
                </c:pt>
                <c:pt idx="9">
                  <c:v>3.2651254909550592E-2</c:v>
                </c:pt>
                <c:pt idx="10">
                  <c:v>3.2554582113121545E-2</c:v>
                </c:pt>
                <c:pt idx="11">
                  <c:v>3.2554582113121545E-2</c:v>
                </c:pt>
                <c:pt idx="12">
                  <c:v>3.2554582113121545E-2</c:v>
                </c:pt>
                <c:pt idx="13">
                  <c:v>3.2554582113121545E-2</c:v>
                </c:pt>
                <c:pt idx="14">
                  <c:v>2.8484990746159202E-2</c:v>
                </c:pt>
                <c:pt idx="15">
                  <c:v>2.8484990746159202E-2</c:v>
                </c:pt>
                <c:pt idx="16">
                  <c:v>2.8484990746159202E-2</c:v>
                </c:pt>
              </c:numCache>
            </c:numRef>
          </c:yVal>
        </c:ser>
        <c:ser>
          <c:idx val="0"/>
          <c:order val="0"/>
          <c:tx>
            <c:strRef>
              <c:f>'MCP-IFT'!$E$153</c:f>
              <c:strCache>
                <c:ptCount val="1"/>
                <c:pt idx="0">
                  <c:v>1.4% Na2CO3 Settling for 60 days</c:v>
                </c:pt>
              </c:strCache>
            </c:strRef>
          </c:tx>
          <c:xVal>
            <c:numRef>
              <c:f>'MCP-IFT'!$O$154:$O$170</c:f>
              <c:numCache>
                <c:formatCode>General</c:formatCode>
                <c:ptCount val="17"/>
                <c:pt idx="0">
                  <c:v>0</c:v>
                </c:pt>
                <c:pt idx="1">
                  <c:v>1</c:v>
                </c:pt>
                <c:pt idx="2">
                  <c:v>2</c:v>
                </c:pt>
                <c:pt idx="3">
                  <c:v>3</c:v>
                </c:pt>
                <c:pt idx="4">
                  <c:v>4</c:v>
                </c:pt>
                <c:pt idx="5">
                  <c:v>6</c:v>
                </c:pt>
                <c:pt idx="6">
                  <c:v>8</c:v>
                </c:pt>
                <c:pt idx="7">
                  <c:v>13</c:v>
                </c:pt>
                <c:pt idx="8">
                  <c:v>16</c:v>
                </c:pt>
                <c:pt idx="9">
                  <c:v>20</c:v>
                </c:pt>
                <c:pt idx="10">
                  <c:v>24</c:v>
                </c:pt>
                <c:pt idx="11">
                  <c:v>39</c:v>
                </c:pt>
                <c:pt idx="12">
                  <c:v>46</c:v>
                </c:pt>
                <c:pt idx="13">
                  <c:v>75</c:v>
                </c:pt>
                <c:pt idx="14">
                  <c:v>84</c:v>
                </c:pt>
                <c:pt idx="15">
                  <c:v>99</c:v>
                </c:pt>
                <c:pt idx="16">
                  <c:v>139</c:v>
                </c:pt>
              </c:numCache>
            </c:numRef>
          </c:xVal>
          <c:yVal>
            <c:numRef>
              <c:f>'MCP-IFT'!$N$154:$N$170</c:f>
              <c:numCache>
                <c:formatCode>0.000</c:formatCode>
                <c:ptCount val="17"/>
                <c:pt idx="0">
                  <c:v>0.17547214401393754</c:v>
                </c:pt>
                <c:pt idx="1">
                  <c:v>5.3806793937184037E-2</c:v>
                </c:pt>
                <c:pt idx="2">
                  <c:v>5.3646056778463347E-2</c:v>
                </c:pt>
                <c:pt idx="3">
                  <c:v>3.3042284418113202E-2</c:v>
                </c:pt>
                <c:pt idx="4">
                  <c:v>3.2943871116337752E-2</c:v>
                </c:pt>
                <c:pt idx="5">
                  <c:v>3.2845896832684601E-2</c:v>
                </c:pt>
                <c:pt idx="6">
                  <c:v>3.2748358959772982E-2</c:v>
                </c:pt>
                <c:pt idx="7">
                  <c:v>3.2651254909550592E-2</c:v>
                </c:pt>
                <c:pt idx="8">
                  <c:v>3.2651254909550592E-2</c:v>
                </c:pt>
                <c:pt idx="9">
                  <c:v>3.2651254909550592E-2</c:v>
                </c:pt>
                <c:pt idx="10">
                  <c:v>2.8484990746159202E-2</c:v>
                </c:pt>
                <c:pt idx="11">
                  <c:v>2.8484990746159202E-2</c:v>
                </c:pt>
                <c:pt idx="12">
                  <c:v>2.8484990746159202E-2</c:v>
                </c:pt>
                <c:pt idx="13">
                  <c:v>2.8484990746159202E-2</c:v>
                </c:pt>
                <c:pt idx="14">
                  <c:v>2.8484990746159202E-2</c:v>
                </c:pt>
                <c:pt idx="15">
                  <c:v>2.8484990746159202E-2</c:v>
                </c:pt>
                <c:pt idx="16">
                  <c:v>2.8484990746159202E-2</c:v>
                </c:pt>
              </c:numCache>
            </c:numRef>
          </c:yVal>
        </c:ser>
        <c:axId val="76618368"/>
        <c:axId val="76636928"/>
      </c:scatterChart>
      <c:valAx>
        <c:axId val="76618368"/>
        <c:scaling>
          <c:orientation val="minMax"/>
        </c:scaling>
        <c:axPos val="b"/>
        <c:title>
          <c:tx>
            <c:rich>
              <a:bodyPr/>
              <a:lstStyle/>
              <a:p>
                <a:pPr>
                  <a:defRPr sz="2000"/>
                </a:pPr>
                <a:r>
                  <a:rPr lang="en-US" sz="2000" b="1"/>
                  <a:t>Time,</a:t>
                </a:r>
                <a:r>
                  <a:rPr lang="en-US" sz="2000" b="1" baseline="0"/>
                  <a:t> min</a:t>
                </a:r>
                <a:endParaRPr lang="en-US" sz="2000" b="1"/>
              </a:p>
            </c:rich>
          </c:tx>
          <c:layout/>
        </c:title>
        <c:numFmt formatCode="General" sourceLinked="1"/>
        <c:tickLblPos val="nextTo"/>
        <c:txPr>
          <a:bodyPr/>
          <a:lstStyle/>
          <a:p>
            <a:pPr>
              <a:defRPr sz="1400" b="1"/>
            </a:pPr>
            <a:endParaRPr lang="en-US"/>
          </a:p>
        </c:txPr>
        <c:crossAx val="76636928"/>
        <c:crossesAt val="1.0000000000000007E-2"/>
        <c:crossBetween val="midCat"/>
      </c:valAx>
      <c:valAx>
        <c:axId val="76636928"/>
        <c:scaling>
          <c:logBase val="10"/>
          <c:orientation val="minMax"/>
        </c:scaling>
        <c:axPos val="l"/>
        <c:title>
          <c:tx>
            <c:rich>
              <a:bodyPr rot="-5400000" vert="horz"/>
              <a:lstStyle/>
              <a:p>
                <a:pPr>
                  <a:defRPr sz="2000"/>
                </a:pPr>
                <a:r>
                  <a:rPr lang="en-US" sz="2000"/>
                  <a:t>IFT, mN/m</a:t>
                </a:r>
              </a:p>
            </c:rich>
          </c:tx>
          <c:layout/>
        </c:title>
        <c:numFmt formatCode="0.E+00" sourceLinked="0"/>
        <c:tickLblPos val="nextTo"/>
        <c:txPr>
          <a:bodyPr/>
          <a:lstStyle/>
          <a:p>
            <a:pPr>
              <a:defRPr sz="1400" b="1"/>
            </a:pPr>
            <a:endParaRPr lang="en-US"/>
          </a:p>
        </c:txPr>
        <c:crossAx val="76618368"/>
        <c:crosses val="autoZero"/>
        <c:crossBetween val="midCat"/>
      </c:valAx>
      <c:spPr>
        <a:noFill/>
        <a:ln w="25400">
          <a:noFill/>
        </a:ln>
      </c:spPr>
    </c:plotArea>
    <c:legend>
      <c:legendPos val="r"/>
      <c:layout>
        <c:manualLayout>
          <c:xMode val="edge"/>
          <c:yMode val="edge"/>
          <c:x val="0.66609161354831214"/>
          <c:y val="0.13860408750586994"/>
          <c:w val="0.30399912510936217"/>
          <c:h val="0.34538317228855597"/>
        </c:manualLayout>
      </c:layout>
      <c:txPr>
        <a:bodyPr/>
        <a:lstStyle/>
        <a:p>
          <a:pPr>
            <a:defRPr sz="1200" b="1"/>
          </a:pPr>
          <a:endParaRPr lang="en-US"/>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782772607969502"/>
          <c:y val="0.12419927316777712"/>
          <c:w val="0.76348031496062996"/>
          <c:h val="0.75380173632142644"/>
        </c:manualLayout>
      </c:layout>
      <c:scatterChart>
        <c:scatterStyle val="lineMarker"/>
        <c:ser>
          <c:idx val="0"/>
          <c:order val="0"/>
          <c:tx>
            <c:strRef>
              <c:f>Sheet1!$N$6</c:f>
              <c:strCache>
                <c:ptCount val="1"/>
                <c:pt idx="0">
                  <c:v>Soap Partition Coefficient @WOR=5</c:v>
                </c:pt>
              </c:strCache>
            </c:strRef>
          </c:tx>
          <c:spPr>
            <a:ln w="31750"/>
          </c:spPr>
          <c:marker>
            <c:symbol val="diamond"/>
            <c:size val="11"/>
            <c:spPr>
              <a:noFill/>
            </c:spPr>
          </c:marker>
          <c:errBars>
            <c:errDir val="y"/>
            <c:errBarType val="both"/>
            <c:errValType val="cust"/>
            <c:plus>
              <c:numRef>
                <c:f>Sheet1!$AI$7:$AI$14</c:f>
                <c:numCache>
                  <c:formatCode>General</c:formatCode>
                  <c:ptCount val="8"/>
                  <c:pt idx="0">
                    <c:v>0</c:v>
                  </c:pt>
                  <c:pt idx="1">
                    <c:v>-6.8778794809538052E-2</c:v>
                  </c:pt>
                  <c:pt idx="2">
                    <c:v>0.30343124914175801</c:v>
                  </c:pt>
                  <c:pt idx="3">
                    <c:v>0.84273546377663699</c:v>
                  </c:pt>
                  <c:pt idx="4">
                    <c:v>14.356388738494864</c:v>
                  </c:pt>
                  <c:pt idx="5">
                    <c:v>0</c:v>
                  </c:pt>
                  <c:pt idx="6">
                    <c:v>0</c:v>
                  </c:pt>
                  <c:pt idx="7">
                    <c:v>0</c:v>
                  </c:pt>
                </c:numCache>
              </c:numRef>
            </c:plus>
            <c:minus>
              <c:numRef>
                <c:f>Sheet1!$AM$7:$AM$14</c:f>
                <c:numCache>
                  <c:formatCode>General</c:formatCode>
                  <c:ptCount val="8"/>
                  <c:pt idx="0">
                    <c:v>0.16287297704437687</c:v>
                  </c:pt>
                  <c:pt idx="1">
                    <c:v>0.37589564497448091</c:v>
                  </c:pt>
                  <c:pt idx="2">
                    <c:v>0.27774681123594386</c:v>
                  </c:pt>
                  <c:pt idx="3">
                    <c:v>0.68809928507480433</c:v>
                  </c:pt>
                  <c:pt idx="4">
                    <c:v>6.8565531380444007</c:v>
                  </c:pt>
                  <c:pt idx="5">
                    <c:v>0</c:v>
                  </c:pt>
                  <c:pt idx="6">
                    <c:v>0</c:v>
                  </c:pt>
                  <c:pt idx="7">
                    <c:v>0</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Sheet1!$AE$7:$AE$15</c:f>
              <c:numCache>
                <c:formatCode>General</c:formatCode>
                <c:ptCount val="9"/>
                <c:pt idx="2">
                  <c:v>1.5625</c:v>
                </c:pt>
                <c:pt idx="3">
                  <c:v>2.5</c:v>
                </c:pt>
                <c:pt idx="4">
                  <c:v>21.250000000000011</c:v>
                </c:pt>
              </c:numCache>
            </c:numRef>
          </c:yVal>
        </c:ser>
        <c:axId val="76832768"/>
        <c:axId val="76834688"/>
      </c:scatterChart>
      <c:scatterChart>
        <c:scatterStyle val="lineMarker"/>
        <c:ser>
          <c:idx val="1"/>
          <c:order val="1"/>
          <c:tx>
            <c:strRef>
              <c:f>Sheet1!$A$16</c:f>
              <c:strCache>
                <c:ptCount val="1"/>
                <c:pt idx="0">
                  <c:v>IFT @WOR=5</c:v>
                </c:pt>
              </c:strCache>
            </c:strRef>
          </c:tx>
          <c:spPr>
            <a:ln w="31750">
              <a:prstDash val="solid"/>
            </a:ln>
          </c:spPr>
          <c:marker>
            <c:symbol val="circle"/>
            <c:size val="7"/>
            <c:spPr>
              <a:solidFill>
                <a:schemeClr val="bg1"/>
              </a:solidFill>
              <a:ln w="6350"/>
            </c:spPr>
          </c:marker>
          <c:dPt>
            <c:idx val="8"/>
            <c:spPr>
              <a:ln w="31750">
                <a:solidFill>
                  <a:srgbClr val="C00000"/>
                </a:solidFill>
                <a:prstDash val="solid"/>
              </a:ln>
            </c:spPr>
          </c:dPt>
          <c:xVal>
            <c:numRef>
              <c:f>Sheet1!$B$17:$B$28</c:f>
              <c:numCache>
                <c:formatCode>General</c:formatCode>
                <c:ptCount val="12"/>
                <c:pt idx="0">
                  <c:v>0.2</c:v>
                </c:pt>
                <c:pt idx="1">
                  <c:v>0.5</c:v>
                </c:pt>
                <c:pt idx="2">
                  <c:v>0.8</c:v>
                </c:pt>
                <c:pt idx="3">
                  <c:v>1</c:v>
                </c:pt>
                <c:pt idx="4">
                  <c:v>1.2</c:v>
                </c:pt>
                <c:pt idx="5">
                  <c:v>1.4</c:v>
                </c:pt>
                <c:pt idx="6">
                  <c:v>1.6</c:v>
                </c:pt>
                <c:pt idx="7">
                  <c:v>1.8</c:v>
                </c:pt>
                <c:pt idx="8">
                  <c:v>2</c:v>
                </c:pt>
                <c:pt idx="9">
                  <c:v>2.2000000000000002</c:v>
                </c:pt>
                <c:pt idx="10">
                  <c:v>2.6</c:v>
                </c:pt>
                <c:pt idx="11">
                  <c:v>3</c:v>
                </c:pt>
              </c:numCache>
            </c:numRef>
          </c:xVal>
          <c:yVal>
            <c:numRef>
              <c:f>Sheet1!$A$17:$A$28</c:f>
              <c:numCache>
                <c:formatCode>General</c:formatCode>
                <c:ptCount val="12"/>
                <c:pt idx="0">
                  <c:v>4.9780000000000024</c:v>
                </c:pt>
                <c:pt idx="1">
                  <c:v>1.47</c:v>
                </c:pt>
                <c:pt idx="2">
                  <c:v>1.24</c:v>
                </c:pt>
                <c:pt idx="3">
                  <c:v>0.14500000000000021</c:v>
                </c:pt>
                <c:pt idx="4">
                  <c:v>7.0000000000000021E-2</c:v>
                </c:pt>
                <c:pt idx="5">
                  <c:v>2.8000000000000004E-2</c:v>
                </c:pt>
                <c:pt idx="6">
                  <c:v>0.30600000000000038</c:v>
                </c:pt>
                <c:pt idx="7">
                  <c:v>0.61300000000000165</c:v>
                </c:pt>
                <c:pt idx="8">
                  <c:v>0.6700000000000037</c:v>
                </c:pt>
                <c:pt idx="9">
                  <c:v>0.38000000000000167</c:v>
                </c:pt>
                <c:pt idx="10">
                  <c:v>0.69900000000000062</c:v>
                </c:pt>
                <c:pt idx="11">
                  <c:v>0.90300000000000002</c:v>
                </c:pt>
              </c:numCache>
            </c:numRef>
          </c:yVal>
        </c:ser>
        <c:ser>
          <c:idx val="3"/>
          <c:order val="2"/>
          <c:tx>
            <c:strRef>
              <c:f>Sheet1!$BF$2</c:f>
              <c:strCache>
                <c:ptCount val="1"/>
              </c:strCache>
            </c:strRef>
          </c:tx>
          <c:spPr>
            <a:ln>
              <a:solidFill>
                <a:schemeClr val="tx1"/>
              </a:solidFill>
            </a:ln>
          </c:spPr>
          <c:marker>
            <c:symbol val="none"/>
          </c:marker>
          <c:xVal>
            <c:numRef>
              <c:f>Sheet1!$BF$3:$BF$4</c:f>
              <c:numCache>
                <c:formatCode>General</c:formatCode>
                <c:ptCount val="2"/>
                <c:pt idx="0">
                  <c:v>0</c:v>
                </c:pt>
                <c:pt idx="1">
                  <c:v>5.5</c:v>
                </c:pt>
              </c:numCache>
            </c:numRef>
          </c:xVal>
          <c:yVal>
            <c:numRef>
              <c:f>Sheet1!$BG$3:$BG$4</c:f>
              <c:numCache>
                <c:formatCode>General</c:formatCode>
                <c:ptCount val="2"/>
                <c:pt idx="0">
                  <c:v>1</c:v>
                </c:pt>
                <c:pt idx="1">
                  <c:v>1</c:v>
                </c:pt>
              </c:numCache>
            </c:numRef>
          </c:yVal>
        </c:ser>
        <c:ser>
          <c:idx val="4"/>
          <c:order val="3"/>
          <c:spPr>
            <a:ln w="31750">
              <a:solidFill>
                <a:schemeClr val="accent1"/>
              </a:solidFill>
              <a:prstDash val="sysDash"/>
            </a:ln>
          </c:spPr>
          <c:marker>
            <c:symbol val="none"/>
          </c:marker>
          <c:xVal>
            <c:numRef>
              <c:f>Sheet1!$BD$3:$BD$4</c:f>
              <c:numCache>
                <c:formatCode>General</c:formatCode>
                <c:ptCount val="2"/>
                <c:pt idx="0">
                  <c:v>0.60000000000000164</c:v>
                </c:pt>
                <c:pt idx="1">
                  <c:v>1</c:v>
                </c:pt>
              </c:numCache>
            </c:numRef>
          </c:xVal>
          <c:yVal>
            <c:numRef>
              <c:f>Sheet1!$BE$3:$BE$4</c:f>
              <c:numCache>
                <c:formatCode>General</c:formatCode>
                <c:ptCount val="2"/>
                <c:pt idx="0">
                  <c:v>1.0000000000000005E-2</c:v>
                </c:pt>
                <c:pt idx="1">
                  <c:v>1.5625</c:v>
                </c:pt>
              </c:numCache>
            </c:numRef>
          </c:yVal>
        </c:ser>
        <c:axId val="76846976"/>
        <c:axId val="76845056"/>
      </c:scatterChart>
      <c:valAx>
        <c:axId val="76832768"/>
        <c:scaling>
          <c:orientation val="minMax"/>
          <c:max val="5.5"/>
          <c:min val="0"/>
        </c:scaling>
        <c:axPos val="b"/>
        <c:title>
          <c:tx>
            <c:rich>
              <a:bodyPr/>
              <a:lstStyle/>
              <a:p>
                <a:pPr>
                  <a:defRPr sz="2000"/>
                </a:pPr>
                <a:r>
                  <a:rPr lang="en-US" sz="2000" b="1" i="0" baseline="0" dirty="0" smtClean="0">
                    <a:solidFill>
                      <a:schemeClr val="accent1"/>
                    </a:solidFill>
                  </a:rPr>
                  <a:t>Na</a:t>
                </a:r>
                <a:r>
                  <a:rPr lang="en-US" sz="2000" b="1" i="0" baseline="-25000" dirty="0" smtClean="0">
                    <a:solidFill>
                      <a:schemeClr val="accent1"/>
                    </a:solidFill>
                  </a:rPr>
                  <a:t>2</a:t>
                </a:r>
                <a:r>
                  <a:rPr lang="en-US" sz="2000" b="1" i="0" baseline="0" dirty="0" smtClean="0">
                    <a:solidFill>
                      <a:schemeClr val="accent1"/>
                    </a:solidFill>
                  </a:rPr>
                  <a:t>CO</a:t>
                </a:r>
                <a:r>
                  <a:rPr lang="en-US" sz="2000" b="1" i="0" baseline="-25000" dirty="0" smtClean="0">
                    <a:solidFill>
                      <a:schemeClr val="accent1"/>
                    </a:solidFill>
                  </a:rPr>
                  <a:t>3</a:t>
                </a:r>
                <a:r>
                  <a:rPr lang="en-US" sz="2000" b="1" i="0" baseline="0" dirty="0" smtClean="0">
                    <a:solidFill>
                      <a:schemeClr val="accent1"/>
                    </a:solidFill>
                  </a:rPr>
                  <a:t> Concentration, %</a:t>
                </a:r>
                <a:endParaRPr lang="zh-CN" sz="2000" b="1" i="0" baseline="0" dirty="0">
                  <a:solidFill>
                    <a:schemeClr val="accent1"/>
                  </a:solidFill>
                </a:endParaRPr>
              </a:p>
            </c:rich>
          </c:tx>
          <c:layout>
            <c:manualLayout>
              <c:xMode val="edge"/>
              <c:yMode val="edge"/>
              <c:x val="0.38055053463145061"/>
              <c:y val="0.92209648212578665"/>
            </c:manualLayout>
          </c:layout>
        </c:title>
        <c:numFmt formatCode="General" sourceLinked="1"/>
        <c:tickLblPos val="nextTo"/>
        <c:spPr>
          <a:ln>
            <a:solidFill>
              <a:srgbClr val="0070C0"/>
            </a:solidFill>
          </a:ln>
        </c:spPr>
        <c:txPr>
          <a:bodyPr/>
          <a:lstStyle/>
          <a:p>
            <a:pPr>
              <a:defRPr sz="1400" b="1">
                <a:solidFill>
                  <a:srgbClr val="0070C0"/>
                </a:solidFill>
              </a:defRPr>
            </a:pPr>
            <a:endParaRPr lang="en-US"/>
          </a:p>
        </c:txPr>
        <c:crossAx val="76834688"/>
        <c:crossesAt val="1.0000000000000005E-2"/>
        <c:crossBetween val="midCat"/>
      </c:valAx>
      <c:valAx>
        <c:axId val="76834688"/>
        <c:scaling>
          <c:logBase val="10"/>
          <c:orientation val="minMax"/>
          <c:min val="1.0000000000000005E-2"/>
        </c:scaling>
        <c:axPos val="l"/>
        <c:title>
          <c:tx>
            <c:rich>
              <a:bodyPr rot="-5400000" vert="horz"/>
              <a:lstStyle/>
              <a:p>
                <a:pPr>
                  <a:defRPr sz="2000"/>
                </a:pPr>
                <a:r>
                  <a:rPr lang="en-US" sz="2000" dirty="0">
                    <a:solidFill>
                      <a:srgbClr val="0070C0"/>
                    </a:solidFill>
                  </a:rPr>
                  <a:t>Soap Partition</a:t>
                </a:r>
                <a:r>
                  <a:rPr lang="en-US" sz="2000" baseline="0" dirty="0">
                    <a:solidFill>
                      <a:srgbClr val="0070C0"/>
                    </a:solidFill>
                  </a:rPr>
                  <a:t> </a:t>
                </a:r>
                <a:r>
                  <a:rPr lang="en-US" sz="2000" baseline="0" dirty="0" smtClean="0">
                    <a:solidFill>
                      <a:srgbClr val="0070C0"/>
                    </a:solidFill>
                  </a:rPr>
                  <a:t>Coefficient, K</a:t>
                </a:r>
                <a:endParaRPr lang="en-US" sz="2000" dirty="0">
                  <a:solidFill>
                    <a:srgbClr val="0070C0"/>
                  </a:solidFill>
                </a:endParaRPr>
              </a:p>
            </c:rich>
          </c:tx>
          <c:layout>
            <c:manualLayout>
              <c:xMode val="edge"/>
              <c:yMode val="edge"/>
              <c:x val="4.2803270280870123E-3"/>
              <c:y val="0.18404823428079664"/>
            </c:manualLayout>
          </c:layout>
        </c:title>
        <c:numFmt formatCode="0.E+00" sourceLinked="0"/>
        <c:minorTickMark val="in"/>
        <c:tickLblPos val="nextTo"/>
        <c:spPr>
          <a:ln>
            <a:solidFill>
              <a:srgbClr val="0070C0"/>
            </a:solidFill>
          </a:ln>
        </c:spPr>
        <c:txPr>
          <a:bodyPr/>
          <a:lstStyle/>
          <a:p>
            <a:pPr>
              <a:defRPr sz="1400" b="1">
                <a:solidFill>
                  <a:schemeClr val="accent1"/>
                </a:solidFill>
              </a:defRPr>
            </a:pPr>
            <a:endParaRPr lang="en-US"/>
          </a:p>
        </c:txPr>
        <c:crossAx val="76832768"/>
        <c:crosses val="autoZero"/>
        <c:crossBetween val="midCat"/>
      </c:valAx>
      <c:valAx>
        <c:axId val="76845056"/>
        <c:scaling>
          <c:logBase val="10"/>
          <c:orientation val="minMax"/>
          <c:max val="100"/>
        </c:scaling>
        <c:axPos val="r"/>
        <c:title>
          <c:tx>
            <c:rich>
              <a:bodyPr rot="-5400000" vert="horz"/>
              <a:lstStyle/>
              <a:p>
                <a:pPr>
                  <a:defRPr sz="2000"/>
                </a:pPr>
                <a:r>
                  <a:rPr lang="en-US" sz="2000">
                    <a:solidFill>
                      <a:srgbClr val="C00000"/>
                    </a:solidFill>
                  </a:rPr>
                  <a:t>IFT,</a:t>
                </a:r>
                <a:r>
                  <a:rPr lang="en-US" sz="2000" baseline="0">
                    <a:solidFill>
                      <a:srgbClr val="C00000"/>
                    </a:solidFill>
                  </a:rPr>
                  <a:t> mN/m</a:t>
                </a:r>
                <a:endParaRPr lang="en-US" sz="2000">
                  <a:solidFill>
                    <a:srgbClr val="C00000"/>
                  </a:solidFill>
                </a:endParaRPr>
              </a:p>
            </c:rich>
          </c:tx>
          <c:layout>
            <c:manualLayout>
              <c:xMode val="edge"/>
              <c:yMode val="edge"/>
              <c:x val="0.95666022367360048"/>
              <c:y val="0.42586227464186016"/>
            </c:manualLayout>
          </c:layout>
        </c:title>
        <c:numFmt formatCode="0.E+00" sourceLinked="0"/>
        <c:tickLblPos val="nextTo"/>
        <c:spPr>
          <a:ln>
            <a:solidFill>
              <a:srgbClr val="C00000"/>
            </a:solidFill>
          </a:ln>
        </c:spPr>
        <c:txPr>
          <a:bodyPr/>
          <a:lstStyle/>
          <a:p>
            <a:pPr>
              <a:defRPr sz="1400" b="1">
                <a:solidFill>
                  <a:srgbClr val="C00000"/>
                </a:solidFill>
              </a:defRPr>
            </a:pPr>
            <a:endParaRPr lang="en-US"/>
          </a:p>
        </c:txPr>
        <c:crossAx val="76846976"/>
        <c:crosses val="max"/>
        <c:crossBetween val="midCat"/>
      </c:valAx>
      <c:valAx>
        <c:axId val="76846976"/>
        <c:scaling>
          <c:orientation val="minMax"/>
          <c:max val="5.5"/>
          <c:min val="0"/>
        </c:scaling>
        <c:axPos val="t"/>
        <c:title>
          <c:tx>
            <c:rich>
              <a:bodyPr/>
              <a:lstStyle/>
              <a:p>
                <a:pPr>
                  <a:defRPr sz="2000"/>
                </a:pPr>
                <a:r>
                  <a:rPr lang="en-US" sz="2000">
                    <a:solidFill>
                      <a:srgbClr val="C00000"/>
                    </a:solidFill>
                  </a:rPr>
                  <a:t>Salinity,</a:t>
                </a:r>
                <a:r>
                  <a:rPr lang="en-US" sz="2000" baseline="0">
                    <a:solidFill>
                      <a:srgbClr val="C00000"/>
                    </a:solidFill>
                  </a:rPr>
                  <a:t> % Na</a:t>
                </a:r>
                <a:r>
                  <a:rPr lang="en-US" sz="2000" baseline="-25000">
                    <a:solidFill>
                      <a:srgbClr val="C00000"/>
                    </a:solidFill>
                  </a:rPr>
                  <a:t>2</a:t>
                </a:r>
                <a:r>
                  <a:rPr lang="en-US" sz="2000" baseline="0">
                    <a:solidFill>
                      <a:srgbClr val="C00000"/>
                    </a:solidFill>
                  </a:rPr>
                  <a:t>CO</a:t>
                </a:r>
                <a:r>
                  <a:rPr lang="en-US" sz="2000" baseline="-25000">
                    <a:solidFill>
                      <a:srgbClr val="C00000"/>
                    </a:solidFill>
                  </a:rPr>
                  <a:t>3</a:t>
                </a:r>
              </a:p>
            </c:rich>
          </c:tx>
          <c:layout/>
        </c:title>
        <c:numFmt formatCode="General" sourceLinked="1"/>
        <c:tickLblPos val="nextTo"/>
        <c:spPr>
          <a:ln>
            <a:solidFill>
              <a:srgbClr val="C00000"/>
            </a:solidFill>
          </a:ln>
        </c:spPr>
        <c:txPr>
          <a:bodyPr/>
          <a:lstStyle/>
          <a:p>
            <a:pPr>
              <a:defRPr sz="1400" b="1">
                <a:solidFill>
                  <a:srgbClr val="C00000"/>
                </a:solidFill>
              </a:defRPr>
            </a:pPr>
            <a:endParaRPr lang="en-US"/>
          </a:p>
        </c:txPr>
        <c:crossAx val="76845056"/>
        <c:crosses val="max"/>
        <c:crossBetween val="midCat"/>
      </c:valAx>
    </c:plotArea>
    <c:legend>
      <c:legendPos val="r"/>
      <c:legendEntry>
        <c:idx val="0"/>
        <c:txPr>
          <a:bodyPr/>
          <a:lstStyle/>
          <a:p>
            <a:pPr>
              <a:defRPr sz="1400" b="1">
                <a:solidFill>
                  <a:srgbClr val="0070C0"/>
                </a:solidFill>
              </a:defRPr>
            </a:pPr>
            <a:endParaRPr lang="en-US"/>
          </a:p>
        </c:txPr>
      </c:legendEntry>
      <c:legendEntry>
        <c:idx val="1"/>
        <c:txPr>
          <a:bodyPr/>
          <a:lstStyle/>
          <a:p>
            <a:pPr>
              <a:defRPr sz="1400" b="1">
                <a:solidFill>
                  <a:srgbClr val="C00000"/>
                </a:solidFill>
              </a:defRPr>
            </a:pPr>
            <a:endParaRPr lang="en-US"/>
          </a:p>
        </c:txPr>
      </c:legendEntry>
      <c:legendEntry>
        <c:idx val="2"/>
        <c:delete val="1"/>
      </c:legendEntry>
      <c:legendEntry>
        <c:idx val="3"/>
        <c:delete val="1"/>
      </c:legendEntry>
      <c:layout>
        <c:manualLayout>
          <c:xMode val="edge"/>
          <c:yMode val="edge"/>
          <c:x val="0.46320293486041508"/>
          <c:y val="0.78731925554760196"/>
          <c:w val="0.417157718921498"/>
          <c:h val="8.1490694345025053E-2"/>
        </c:manualLayout>
      </c:layout>
      <c:spPr>
        <a:ln>
          <a:noFill/>
        </a:ln>
      </c:spPr>
      <c:txPr>
        <a:bodyPr/>
        <a:lstStyle/>
        <a:p>
          <a:pPr>
            <a:defRPr sz="1400"/>
          </a:pPr>
          <a:endParaRPr lang="en-US"/>
        </a:p>
      </c:txPr>
    </c:legend>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754688618468121"/>
          <c:y val="0.12369594185342225"/>
          <c:w val="0.74270579813887327"/>
          <c:h val="0.73685968100141463"/>
        </c:manualLayout>
      </c:layout>
      <c:scatterChart>
        <c:scatterStyle val="lineMarker"/>
        <c:ser>
          <c:idx val="0"/>
          <c:order val="0"/>
          <c:tx>
            <c:strRef>
              <c:f>Sheet1!$N$6</c:f>
              <c:strCache>
                <c:ptCount val="1"/>
                <c:pt idx="0">
                  <c:v>Soap Partition Coefficient @WOR=24</c:v>
                </c:pt>
              </c:strCache>
            </c:strRef>
          </c:tx>
          <c:spPr>
            <a:ln w="31750"/>
          </c:spPr>
          <c:marker>
            <c:symbol val="diamond"/>
            <c:size val="11"/>
            <c:spPr>
              <a:noFill/>
            </c:spPr>
          </c:marker>
          <c:errBars>
            <c:errDir val="y"/>
            <c:errBarType val="both"/>
            <c:errValType val="cust"/>
            <c:plus>
              <c:numRef>
                <c:f>Sheet1!$AI$7:$AI$15</c:f>
                <c:numCache>
                  <c:formatCode>General</c:formatCode>
                  <c:ptCount val="9"/>
                  <c:pt idx="2">
                    <c:v>1.5686258972191021</c:v>
                  </c:pt>
                  <c:pt idx="3">
                    <c:v>3.3464156998938512</c:v>
                  </c:pt>
                  <c:pt idx="4">
                    <c:v>3.9564931451408771</c:v>
                  </c:pt>
                  <c:pt idx="5">
                    <c:v>293.01477751176441</c:v>
                  </c:pt>
                  <c:pt idx="6">
                    <c:v>-733.99352870481516</c:v>
                  </c:pt>
                  <c:pt idx="7">
                    <c:v>-526.78232405891958</c:v>
                  </c:pt>
                  <c:pt idx="8">
                    <c:v>-526.78232405891958</c:v>
                  </c:pt>
                </c:numCache>
              </c:numRef>
            </c:plus>
            <c:minus>
              <c:numRef>
                <c:f>Sheet1!$AM$7:$AM$15</c:f>
                <c:numCache>
                  <c:formatCode>General</c:formatCode>
                  <c:ptCount val="9"/>
                  <c:pt idx="0">
                    <c:v>0.83586339191728287</c:v>
                  </c:pt>
                  <c:pt idx="2">
                    <c:v>1.3973786796335581</c:v>
                  </c:pt>
                  <c:pt idx="3">
                    <c:v>2.7282485229409401</c:v>
                  </c:pt>
                  <c:pt idx="4">
                    <c:v>3.3375154696368337</c:v>
                  </c:pt>
                  <c:pt idx="5">
                    <c:v>-190.68105327891735</c:v>
                  </c:pt>
                  <c:pt idx="6">
                    <c:v>-225.213096667424</c:v>
                  </c:pt>
                  <c:pt idx="7">
                    <c:v>-478.78232405891811</c:v>
                  </c:pt>
                  <c:pt idx="8">
                    <c:v>-478.78232405891811</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Sheet1!$AE$7:$AE$15</c:f>
              <c:numCache>
                <c:formatCode>General</c:formatCode>
                <c:ptCount val="9"/>
                <c:pt idx="1">
                  <c:v>0.77419354838709764</c:v>
                </c:pt>
                <c:pt idx="2">
                  <c:v>1.6000000000000021</c:v>
                </c:pt>
                <c:pt idx="3">
                  <c:v>5.5384615384615383</c:v>
                </c:pt>
                <c:pt idx="4">
                  <c:v>18.666666666666671</c:v>
                </c:pt>
              </c:numCache>
            </c:numRef>
          </c:yVal>
        </c:ser>
        <c:axId val="76922880"/>
        <c:axId val="76924800"/>
      </c:scatterChart>
      <c:scatterChart>
        <c:scatterStyle val="lineMarker"/>
        <c:ser>
          <c:idx val="1"/>
          <c:order val="1"/>
          <c:tx>
            <c:strRef>
              <c:f>Sheet1!$A$16</c:f>
              <c:strCache>
                <c:ptCount val="1"/>
                <c:pt idx="0">
                  <c:v>IFT @WOR=24</c:v>
                </c:pt>
              </c:strCache>
            </c:strRef>
          </c:tx>
          <c:spPr>
            <a:ln w="31750">
              <a:prstDash val="solid"/>
            </a:ln>
          </c:spPr>
          <c:marker>
            <c:symbol val="circle"/>
            <c:size val="7"/>
            <c:spPr>
              <a:solidFill>
                <a:schemeClr val="bg1"/>
              </a:solidFill>
              <a:ln w="6350"/>
            </c:spPr>
          </c:marker>
          <c:dPt>
            <c:idx val="8"/>
            <c:spPr>
              <a:ln w="31750">
                <a:solidFill>
                  <a:srgbClr val="C00000"/>
                </a:solidFill>
                <a:prstDash val="solid"/>
              </a:ln>
            </c:spPr>
          </c:dPt>
          <c:xVal>
            <c:numRef>
              <c:f>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Sheet1!$A$17:$A$25</c:f>
              <c:numCache>
                <c:formatCode>General</c:formatCode>
                <c:ptCount val="9"/>
                <c:pt idx="0">
                  <c:v>5.742</c:v>
                </c:pt>
                <c:pt idx="1">
                  <c:v>5.3869999999999996</c:v>
                </c:pt>
                <c:pt idx="2">
                  <c:v>5.1719999999999997</c:v>
                </c:pt>
                <c:pt idx="3">
                  <c:v>0.51600000000000001</c:v>
                </c:pt>
                <c:pt idx="4">
                  <c:v>0.59699999999999998</c:v>
                </c:pt>
                <c:pt idx="5">
                  <c:v>4.0000000000000022E-2</c:v>
                </c:pt>
                <c:pt idx="6">
                  <c:v>0.25800000000000001</c:v>
                </c:pt>
                <c:pt idx="7">
                  <c:v>0.74100000000000199</c:v>
                </c:pt>
                <c:pt idx="8">
                  <c:v>0.67800000000000238</c:v>
                </c:pt>
              </c:numCache>
            </c:numRef>
          </c:yVal>
        </c:ser>
        <c:ser>
          <c:idx val="3"/>
          <c:order val="2"/>
          <c:spPr>
            <a:ln w="31750">
              <a:solidFill>
                <a:schemeClr val="accent1"/>
              </a:solidFill>
              <a:prstDash val="sysDash"/>
            </a:ln>
          </c:spPr>
          <c:marker>
            <c:symbol val="none"/>
          </c:marker>
          <c:xVal>
            <c:numRef>
              <c:f>Sheet1!$AR$4:$AR$5</c:f>
              <c:numCache>
                <c:formatCode>General</c:formatCode>
                <c:ptCount val="2"/>
                <c:pt idx="0">
                  <c:v>0.25</c:v>
                </c:pt>
                <c:pt idx="1">
                  <c:v>0.5</c:v>
                </c:pt>
              </c:numCache>
            </c:numRef>
          </c:xVal>
          <c:yVal>
            <c:numRef>
              <c:f>Sheet1!$AS$4:$AS$5</c:f>
              <c:numCache>
                <c:formatCode>General</c:formatCode>
                <c:ptCount val="2"/>
                <c:pt idx="0">
                  <c:v>1.0000000000000005E-2</c:v>
                </c:pt>
                <c:pt idx="1">
                  <c:v>0.77419400000000238</c:v>
                </c:pt>
              </c:numCache>
            </c:numRef>
          </c:yVal>
        </c:ser>
        <c:ser>
          <c:idx val="4"/>
          <c:order val="3"/>
          <c:spPr>
            <a:ln>
              <a:solidFill>
                <a:schemeClr val="tx1"/>
              </a:solidFill>
            </a:ln>
          </c:spPr>
          <c:marker>
            <c:symbol val="none"/>
          </c:marker>
          <c:xVal>
            <c:numRef>
              <c:f>Sheet1!$AT$4:$AT$5</c:f>
              <c:numCache>
                <c:formatCode>General</c:formatCode>
                <c:ptCount val="2"/>
                <c:pt idx="0">
                  <c:v>0</c:v>
                </c:pt>
                <c:pt idx="1">
                  <c:v>5.5</c:v>
                </c:pt>
              </c:numCache>
            </c:numRef>
          </c:xVal>
          <c:yVal>
            <c:numRef>
              <c:f>Sheet1!$AU$4:$AU$5</c:f>
              <c:numCache>
                <c:formatCode>General</c:formatCode>
                <c:ptCount val="2"/>
                <c:pt idx="0">
                  <c:v>1</c:v>
                </c:pt>
                <c:pt idx="1">
                  <c:v>1</c:v>
                </c:pt>
              </c:numCache>
            </c:numRef>
          </c:yVal>
        </c:ser>
        <c:axId val="76937088"/>
        <c:axId val="76935168"/>
      </c:scatterChart>
      <c:valAx>
        <c:axId val="76922880"/>
        <c:scaling>
          <c:orientation val="minMax"/>
          <c:max val="5.5"/>
          <c:min val="0"/>
        </c:scaling>
        <c:axPos val="b"/>
        <c:title>
          <c:tx>
            <c:rich>
              <a:bodyPr/>
              <a:lstStyle/>
              <a:p>
                <a:pPr>
                  <a:defRPr sz="2000"/>
                </a:pPr>
                <a:r>
                  <a:rPr lang="en-US" sz="1800" b="1" i="0" baseline="0" dirty="0" smtClean="0">
                    <a:solidFill>
                      <a:schemeClr val="accent1"/>
                    </a:solidFill>
                  </a:rPr>
                  <a:t>Na</a:t>
                </a:r>
                <a:r>
                  <a:rPr lang="en-US" sz="1800" b="1" i="0" baseline="-25000" dirty="0" smtClean="0">
                    <a:solidFill>
                      <a:schemeClr val="accent1"/>
                    </a:solidFill>
                  </a:rPr>
                  <a:t>2</a:t>
                </a:r>
                <a:r>
                  <a:rPr lang="en-US" sz="1800" b="1" i="0" baseline="0" dirty="0" smtClean="0">
                    <a:solidFill>
                      <a:schemeClr val="accent1"/>
                    </a:solidFill>
                  </a:rPr>
                  <a:t>CO</a:t>
                </a:r>
                <a:r>
                  <a:rPr lang="en-US" sz="1800" b="1" i="0" baseline="-25000" dirty="0" smtClean="0">
                    <a:solidFill>
                      <a:schemeClr val="accent1"/>
                    </a:solidFill>
                  </a:rPr>
                  <a:t>3</a:t>
                </a:r>
                <a:r>
                  <a:rPr lang="en-US" sz="1800" b="1" i="0" baseline="0" dirty="0" smtClean="0">
                    <a:solidFill>
                      <a:schemeClr val="accent1"/>
                    </a:solidFill>
                  </a:rPr>
                  <a:t> Concentration, %</a:t>
                </a:r>
                <a:endParaRPr lang="zh-CN" sz="1800" b="1" i="0" baseline="0" dirty="0">
                  <a:solidFill>
                    <a:schemeClr val="accent1"/>
                  </a:solidFill>
                </a:endParaRPr>
              </a:p>
            </c:rich>
          </c:tx>
          <c:layout>
            <c:manualLayout>
              <c:xMode val="edge"/>
              <c:yMode val="edge"/>
              <c:x val="0.3805505346314505"/>
              <c:y val="0.92209648212578665"/>
            </c:manualLayout>
          </c:layout>
        </c:title>
        <c:numFmt formatCode="General" sourceLinked="1"/>
        <c:tickLblPos val="nextTo"/>
        <c:spPr>
          <a:ln>
            <a:solidFill>
              <a:schemeClr val="tx2"/>
            </a:solidFill>
          </a:ln>
        </c:spPr>
        <c:txPr>
          <a:bodyPr/>
          <a:lstStyle/>
          <a:p>
            <a:pPr>
              <a:defRPr sz="1400" b="1">
                <a:solidFill>
                  <a:srgbClr val="0070C0"/>
                </a:solidFill>
              </a:defRPr>
            </a:pPr>
            <a:endParaRPr lang="en-US"/>
          </a:p>
        </c:txPr>
        <c:crossAx val="76924800"/>
        <c:crossesAt val="1.0000000000000005E-2"/>
        <c:crossBetween val="midCat"/>
      </c:valAx>
      <c:valAx>
        <c:axId val="76924800"/>
        <c:scaling>
          <c:logBase val="10"/>
          <c:orientation val="minMax"/>
          <c:min val="1.0000000000000005E-2"/>
        </c:scaling>
        <c:axPos val="l"/>
        <c:title>
          <c:tx>
            <c:rich>
              <a:bodyPr rot="-5400000" vert="horz"/>
              <a:lstStyle/>
              <a:p>
                <a:pPr>
                  <a:defRPr sz="2000"/>
                </a:pPr>
                <a:r>
                  <a:rPr lang="en-US" sz="2000" dirty="0">
                    <a:solidFill>
                      <a:srgbClr val="0070C0"/>
                    </a:solidFill>
                  </a:rPr>
                  <a:t>Soap Partition</a:t>
                </a:r>
                <a:r>
                  <a:rPr lang="en-US" sz="2000" baseline="0" dirty="0">
                    <a:solidFill>
                      <a:srgbClr val="0070C0"/>
                    </a:solidFill>
                  </a:rPr>
                  <a:t> </a:t>
                </a:r>
                <a:r>
                  <a:rPr lang="en-US" sz="2000" baseline="0" dirty="0" smtClean="0">
                    <a:solidFill>
                      <a:srgbClr val="0070C0"/>
                    </a:solidFill>
                  </a:rPr>
                  <a:t>Coefficient, K</a:t>
                </a:r>
                <a:endParaRPr lang="en-US" sz="2000" dirty="0">
                  <a:solidFill>
                    <a:srgbClr val="0070C0"/>
                  </a:solidFill>
                </a:endParaRPr>
              </a:p>
            </c:rich>
          </c:tx>
          <c:layout>
            <c:manualLayout>
              <c:xMode val="edge"/>
              <c:yMode val="edge"/>
              <c:x val="4.2803270280870123E-3"/>
              <c:y val="0.18404823428079553"/>
            </c:manualLayout>
          </c:layout>
        </c:title>
        <c:numFmt formatCode="0.E+00" sourceLinked="0"/>
        <c:minorTickMark val="in"/>
        <c:tickLblPos val="nextTo"/>
        <c:spPr>
          <a:ln>
            <a:solidFill>
              <a:schemeClr val="accent1"/>
            </a:solidFill>
          </a:ln>
        </c:spPr>
        <c:txPr>
          <a:bodyPr/>
          <a:lstStyle/>
          <a:p>
            <a:pPr>
              <a:defRPr sz="1400" b="1">
                <a:solidFill>
                  <a:schemeClr val="accent1"/>
                </a:solidFill>
              </a:defRPr>
            </a:pPr>
            <a:endParaRPr lang="en-US"/>
          </a:p>
        </c:txPr>
        <c:crossAx val="76922880"/>
        <c:crosses val="autoZero"/>
        <c:crossBetween val="midCat"/>
      </c:valAx>
      <c:valAx>
        <c:axId val="76935168"/>
        <c:scaling>
          <c:logBase val="10"/>
          <c:orientation val="minMax"/>
          <c:max val="100"/>
        </c:scaling>
        <c:axPos val="r"/>
        <c:title>
          <c:tx>
            <c:rich>
              <a:bodyPr rot="-5400000" vert="horz"/>
              <a:lstStyle/>
              <a:p>
                <a:pPr>
                  <a:defRPr sz="2000"/>
                </a:pPr>
                <a:r>
                  <a:rPr lang="en-US" sz="2000">
                    <a:solidFill>
                      <a:srgbClr val="C00000"/>
                    </a:solidFill>
                  </a:rPr>
                  <a:t>IFT,</a:t>
                </a:r>
                <a:r>
                  <a:rPr lang="en-US" sz="2000" baseline="0">
                    <a:solidFill>
                      <a:srgbClr val="C00000"/>
                    </a:solidFill>
                  </a:rPr>
                  <a:t> mN/m</a:t>
                </a:r>
                <a:endParaRPr lang="en-US" sz="2000">
                  <a:solidFill>
                    <a:srgbClr val="C00000"/>
                  </a:solidFill>
                </a:endParaRPr>
              </a:p>
            </c:rich>
          </c:tx>
          <c:layout>
            <c:manualLayout>
              <c:xMode val="edge"/>
              <c:yMode val="edge"/>
              <c:x val="0.94115634770459899"/>
              <c:y val="0.401227934565762"/>
            </c:manualLayout>
          </c:layout>
        </c:title>
        <c:numFmt formatCode="0.E+00" sourceLinked="0"/>
        <c:tickLblPos val="nextTo"/>
        <c:spPr>
          <a:ln>
            <a:solidFill>
              <a:srgbClr val="C00000"/>
            </a:solidFill>
          </a:ln>
        </c:spPr>
        <c:txPr>
          <a:bodyPr/>
          <a:lstStyle/>
          <a:p>
            <a:pPr>
              <a:defRPr sz="1400" b="1">
                <a:solidFill>
                  <a:srgbClr val="C00000"/>
                </a:solidFill>
              </a:defRPr>
            </a:pPr>
            <a:endParaRPr lang="en-US"/>
          </a:p>
        </c:txPr>
        <c:crossAx val="76937088"/>
        <c:crosses val="max"/>
        <c:crossBetween val="midCat"/>
      </c:valAx>
      <c:valAx>
        <c:axId val="76937088"/>
        <c:scaling>
          <c:orientation val="minMax"/>
          <c:max val="5.5"/>
          <c:min val="0"/>
        </c:scaling>
        <c:axPos val="t"/>
        <c:title>
          <c:tx>
            <c:rich>
              <a:bodyPr/>
              <a:lstStyle/>
              <a:p>
                <a:pPr>
                  <a:defRPr sz="2000"/>
                </a:pPr>
                <a:r>
                  <a:rPr lang="en-US" sz="2000">
                    <a:solidFill>
                      <a:srgbClr val="C00000"/>
                    </a:solidFill>
                  </a:rPr>
                  <a:t>Salinity,</a:t>
                </a:r>
                <a:r>
                  <a:rPr lang="en-US" sz="2000" baseline="0">
                    <a:solidFill>
                      <a:srgbClr val="C00000"/>
                    </a:solidFill>
                  </a:rPr>
                  <a:t> % Na</a:t>
                </a:r>
                <a:r>
                  <a:rPr lang="en-US" sz="2000" baseline="-25000">
                    <a:solidFill>
                      <a:srgbClr val="C00000"/>
                    </a:solidFill>
                  </a:rPr>
                  <a:t>2</a:t>
                </a:r>
                <a:r>
                  <a:rPr lang="en-US" sz="2000" baseline="0">
                    <a:solidFill>
                      <a:srgbClr val="C00000"/>
                    </a:solidFill>
                  </a:rPr>
                  <a:t>CO</a:t>
                </a:r>
                <a:r>
                  <a:rPr lang="en-US" sz="2000" baseline="-25000">
                    <a:solidFill>
                      <a:srgbClr val="C00000"/>
                    </a:solidFill>
                  </a:rPr>
                  <a:t>3</a:t>
                </a:r>
              </a:p>
            </c:rich>
          </c:tx>
        </c:title>
        <c:numFmt formatCode="General" sourceLinked="1"/>
        <c:tickLblPos val="nextTo"/>
        <c:spPr>
          <a:ln>
            <a:solidFill>
              <a:srgbClr val="C00000"/>
            </a:solidFill>
          </a:ln>
        </c:spPr>
        <c:txPr>
          <a:bodyPr/>
          <a:lstStyle/>
          <a:p>
            <a:pPr>
              <a:defRPr sz="1400" b="1">
                <a:solidFill>
                  <a:srgbClr val="C00000"/>
                </a:solidFill>
              </a:defRPr>
            </a:pPr>
            <a:endParaRPr lang="en-US"/>
          </a:p>
        </c:txPr>
        <c:crossAx val="76935168"/>
        <c:crosses val="max"/>
        <c:crossBetween val="midCat"/>
      </c:valAx>
      <c:spPr>
        <a:ln>
          <a:solidFill>
            <a:srgbClr val="00B050"/>
          </a:solidFill>
        </a:ln>
      </c:spPr>
    </c:plotArea>
    <c:legend>
      <c:legendPos val="r"/>
      <c:legendEntry>
        <c:idx val="0"/>
        <c:txPr>
          <a:bodyPr/>
          <a:lstStyle/>
          <a:p>
            <a:pPr>
              <a:defRPr sz="1400" b="1">
                <a:solidFill>
                  <a:srgbClr val="0070C0"/>
                </a:solidFill>
              </a:defRPr>
            </a:pPr>
            <a:endParaRPr lang="en-US"/>
          </a:p>
        </c:txPr>
      </c:legendEntry>
      <c:legendEntry>
        <c:idx val="1"/>
        <c:txPr>
          <a:bodyPr/>
          <a:lstStyle/>
          <a:p>
            <a:pPr>
              <a:defRPr sz="1400" b="1">
                <a:solidFill>
                  <a:srgbClr val="C00000"/>
                </a:solidFill>
              </a:defRPr>
            </a:pPr>
            <a:endParaRPr lang="en-US"/>
          </a:p>
        </c:txPr>
      </c:legendEntry>
      <c:legendEntry>
        <c:idx val="2"/>
        <c:delete val="1"/>
      </c:legendEntry>
      <c:legendEntry>
        <c:idx val="3"/>
        <c:delete val="1"/>
      </c:legendEntry>
      <c:layout>
        <c:manualLayout>
          <c:xMode val="edge"/>
          <c:yMode val="edge"/>
          <c:x val="0.47906596946699531"/>
          <c:y val="0.75427195639006783"/>
          <c:w val="0.3869595176571935"/>
          <c:h val="9.6577629719362068E-2"/>
        </c:manualLayout>
      </c:layout>
      <c:spPr>
        <a:noFill/>
        <a:ln>
          <a:noFill/>
        </a:ln>
      </c:spPr>
      <c:txPr>
        <a:bodyPr/>
        <a:lstStyle/>
        <a:p>
          <a:pPr>
            <a:defRPr sz="1400"/>
          </a:pPr>
          <a:endParaRPr lang="en-US"/>
        </a:p>
      </c:txPr>
    </c:legend>
    <c:plotVisOnly val="1"/>
    <c:dispBlanksAs val="gap"/>
  </c:chart>
  <c:spPr>
    <a:ln>
      <a:no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2690660129748"/>
          <c:y val="0.120168416447944"/>
          <c:w val="0.75434952706383762"/>
          <c:h val="0.75738367931281303"/>
        </c:manualLayout>
      </c:layout>
      <c:scatterChart>
        <c:scatterStyle val="lineMarker"/>
        <c:ser>
          <c:idx val="2"/>
          <c:order val="2"/>
          <c:tx>
            <c:strRef>
              <c:f>'[Corelation of  soap amount to IFT WOR=3.xlsx]Sheet1'!$N$6</c:f>
              <c:strCache>
                <c:ptCount val="1"/>
                <c:pt idx="0">
                  <c:v>Soap Partition Coefficient @WOR=3</c:v>
                </c:pt>
              </c:strCache>
            </c:strRef>
          </c:tx>
          <c:spPr>
            <a:ln w="31750"/>
          </c:spPr>
          <c:errBars>
            <c:errDir val="y"/>
            <c:errBarType val="both"/>
            <c:errValType val="cust"/>
            <c:plus>
              <c:numRef>
                <c:f>'[Corelation of  soap amount to IFT WOR=3.xlsx]Sheet1'!$W$7:$W$15</c:f>
                <c:numCache>
                  <c:formatCode>General</c:formatCode>
                  <c:ptCount val="9"/>
                  <c:pt idx="0">
                    <c:v>6.5908894897850581E-2</c:v>
                  </c:pt>
                  <c:pt idx="1">
                    <c:v>0.30212574099468176</c:v>
                  </c:pt>
                  <c:pt idx="2">
                    <c:v>0.170454545454545</c:v>
                  </c:pt>
                  <c:pt idx="3">
                    <c:v>0.24903425070081828</c:v>
                  </c:pt>
                  <c:pt idx="4">
                    <c:v>0.29692362984366594</c:v>
                  </c:pt>
                  <c:pt idx="5">
                    <c:v>0.37227035054276031</c:v>
                  </c:pt>
                  <c:pt idx="6">
                    <c:v>0.33140863017000988</c:v>
                  </c:pt>
                  <c:pt idx="7">
                    <c:v>0.37227035054276031</c:v>
                  </c:pt>
                  <c:pt idx="8">
                    <c:v>0.37227035054276031</c:v>
                  </c:pt>
                </c:numCache>
              </c:numRef>
            </c:plus>
            <c:minus>
              <c:numRef>
                <c:f>'[Corelation of  soap amount to IFT WOR=3.xlsx]Sheet1'!$AA$7:$AA$15</c:f>
                <c:numCache>
                  <c:formatCode>General</c:formatCode>
                  <c:ptCount val="9"/>
                  <c:pt idx="0">
                    <c:v>6.4033181031806177E-2</c:v>
                  </c:pt>
                  <c:pt idx="1">
                    <c:v>0.26635949252762431</c:v>
                  </c:pt>
                  <c:pt idx="2">
                    <c:v>0.16042780748663121</c:v>
                  </c:pt>
                  <c:pt idx="3">
                    <c:v>0.227619863651604</c:v>
                  </c:pt>
                  <c:pt idx="4">
                    <c:v>0.27940917911254576</c:v>
                  </c:pt>
                  <c:pt idx="5">
                    <c:v>0.34781293358651338</c:v>
                  </c:pt>
                  <c:pt idx="6">
                    <c:v>0.31080775566010432</c:v>
                  </c:pt>
                  <c:pt idx="7">
                    <c:v>0.34781293358651338</c:v>
                  </c:pt>
                  <c:pt idx="8">
                    <c:v>0.34781293358651338</c:v>
                  </c:pt>
                </c:numCache>
              </c:numRef>
            </c:minus>
          </c:errBars>
          <c:xVal>
            <c:numRef>
              <c:f>'[Corelation of  soap amount to IFT WOR=3.xlsx]Sheet1'!$B$7:$B$15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'[Corelation of  soap amount to IFT WOR=3.xlsx]Sheet1'!$M$7:$M$15</c:f>
              <c:numCache>
                <c:formatCode>General</c:formatCode>
                <c:ptCount val="9"/>
                <c:pt idx="0">
                  <c:v>1.4999999999999916</c:v>
                </c:pt>
                <c:pt idx="1">
                  <c:v>1.4999999999999916</c:v>
                </c:pt>
                <c:pt idx="2">
                  <c:v>2.4545454545454537</c:v>
                </c:pt>
                <c:pt idx="3">
                  <c:v>2.2941176470588251</c:v>
                </c:pt>
                <c:pt idx="4">
                  <c:v>6.4736842105263159</c:v>
                </c:pt>
                <c:pt idx="5">
                  <c:v>7.5882352941176503</c:v>
                </c:pt>
                <c:pt idx="6">
                  <c:v>7.0000000000000009</c:v>
                </c:pt>
                <c:pt idx="7">
                  <c:v>7.5882352941176503</c:v>
                </c:pt>
                <c:pt idx="8">
                  <c:v>7.5882352941176503</c:v>
                </c:pt>
              </c:numCache>
            </c:numRef>
          </c:yVal>
        </c:ser>
        <c:ser>
          <c:idx val="4"/>
          <c:order val="4"/>
          <c:tx>
            <c:strRef>
              <c:f>'[Corelation of  soap amount to IFT WOR=5.xlsx]Sheet1'!$N$6</c:f>
              <c:strCache>
                <c:ptCount val="1"/>
                <c:pt idx="0">
                  <c:v>Soap Partition Coefficient @WOR=5</c:v>
                </c:pt>
              </c:strCache>
            </c:strRef>
          </c:tx>
          <c:spPr>
            <a:ln w="31750"/>
          </c:spPr>
          <c:errBars>
            <c:errDir val="y"/>
            <c:errBarType val="both"/>
            <c:errValType val="cust"/>
            <c:plus>
              <c:numRef>
                <c:f>'[Corelation of  soap amount to IFT WOR=5.xlsx]Sheet1'!$W$7:$W$15</c:f>
                <c:numCache>
                  <c:formatCode>General</c:formatCode>
                  <c:ptCount val="9"/>
                  <c:pt idx="0">
                    <c:v>0.14968984501212537</c:v>
                  </c:pt>
                  <c:pt idx="1">
                    <c:v>0.14204280086467225</c:v>
                  </c:pt>
                  <c:pt idx="2">
                    <c:v>0.19905867290276688</c:v>
                  </c:pt>
                  <c:pt idx="3">
                    <c:v>0.46258023956130601</c:v>
                  </c:pt>
                  <c:pt idx="4">
                    <c:v>1.031505332580597</c:v>
                  </c:pt>
                  <c:pt idx="5">
                    <c:v>0.76586950721588276</c:v>
                  </c:pt>
                  <c:pt idx="6">
                    <c:v>0.68149356094119651</c:v>
                  </c:pt>
                  <c:pt idx="7">
                    <c:v>0.68149356094119651</c:v>
                  </c:pt>
                  <c:pt idx="8">
                    <c:v>0.76586950721588276</c:v>
                  </c:pt>
                </c:numCache>
              </c:numRef>
            </c:plus>
            <c:minus>
              <c:numRef>
                <c:f>'[Corelation of  soap amount to IFT WOR=5.xlsx]Sheet1'!$AA$7:$AA$15</c:f>
                <c:numCache>
                  <c:formatCode>General</c:formatCode>
                  <c:ptCount val="9"/>
                  <c:pt idx="0">
                    <c:v>0.14422078691125401</c:v>
                  </c:pt>
                  <c:pt idx="1">
                    <c:v>0.13698383335047931</c:v>
                  </c:pt>
                  <c:pt idx="2">
                    <c:v>0.19070705632290721</c:v>
                  </c:pt>
                  <c:pt idx="3">
                    <c:v>0.42221638823765512</c:v>
                  </c:pt>
                  <c:pt idx="4">
                    <c:v>0.90134187893644202</c:v>
                  </c:pt>
                  <c:pt idx="5">
                    <c:v>0.70470236764449112</c:v>
                  </c:pt>
                  <c:pt idx="6">
                    <c:v>0.62997471548235762</c:v>
                  </c:pt>
                  <c:pt idx="7">
                    <c:v>0.62997471548235762</c:v>
                  </c:pt>
                  <c:pt idx="8">
                    <c:v>0.70470236764449112</c:v>
                  </c:pt>
                </c:numCache>
              </c:numRef>
            </c:minus>
          </c:errBars>
          <c:xVal>
            <c:numRef>
              <c:f>'[Corelation of  soap amount to IFT WOR=5.xlsx]Sheet1'!$B$7:$B$15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'[Corelation of  soap amount to IFT WOR=5.xlsx]Sheet1'!$M$7:$M$15</c:f>
              <c:numCache>
                <c:formatCode>General</c:formatCode>
                <c:ptCount val="9"/>
                <c:pt idx="0">
                  <c:v>2.8947368421052642</c:v>
                </c:pt>
                <c:pt idx="1">
                  <c:v>2.6923076923076952</c:v>
                </c:pt>
                <c:pt idx="2">
                  <c:v>4.0909090909090908</c:v>
                </c:pt>
                <c:pt idx="3">
                  <c:v>4.6774193548387046</c:v>
                </c:pt>
                <c:pt idx="4">
                  <c:v>9.2857142857143025</c:v>
                </c:pt>
                <c:pt idx="5">
                  <c:v>12.647058823529408</c:v>
                </c:pt>
                <c:pt idx="6">
                  <c:v>11.666666666666716</c:v>
                </c:pt>
                <c:pt idx="7">
                  <c:v>11.666666666666716</c:v>
                </c:pt>
                <c:pt idx="8">
                  <c:v>12.647058823529408</c:v>
                </c:pt>
              </c:numCache>
            </c:numRef>
          </c:yVal>
        </c:ser>
        <c:ser>
          <c:idx val="6"/>
          <c:order val="6"/>
          <c:tx>
            <c:strRef>
              <c:f>'[Corelation of  soap amount to IFT WOR=9.xlsx]Sheet1'!$N$6</c:f>
              <c:strCache>
                <c:ptCount val="1"/>
                <c:pt idx="0">
                  <c:v>Soap Partition Coefficient @WOR=9</c:v>
                </c:pt>
              </c:strCache>
            </c:strRef>
          </c:tx>
          <c:spPr>
            <a:ln w="31750"/>
          </c:spPr>
          <c:errBars>
            <c:errDir val="y"/>
            <c:errBarType val="both"/>
            <c:errValType val="cust"/>
            <c:plus>
              <c:numRef>
                <c:f>'[Corelation of  soap amount to IFT WOR=9.xlsx]Sheet1'!$W$7:$W$15</c:f>
                <c:numCache>
                  <c:formatCode>General</c:formatCode>
                  <c:ptCount val="9"/>
                  <c:pt idx="0">
                    <c:v>0.20996102100154501</c:v>
                  </c:pt>
                  <c:pt idx="1">
                    <c:v>0</c:v>
                  </c:pt>
                  <c:pt idx="2">
                    <c:v>0.23113313735779431</c:v>
                  </c:pt>
                  <c:pt idx="3">
                    <c:v>0.79644472700627</c:v>
                  </c:pt>
                  <c:pt idx="4">
                    <c:v>2.3854183824954909</c:v>
                  </c:pt>
                  <c:pt idx="5">
                    <c:v>0.81511165266783325</c:v>
                  </c:pt>
                  <c:pt idx="6">
                    <c:v>0</c:v>
                  </c:pt>
                  <c:pt idx="7">
                    <c:v>1.098597068577942</c:v>
                  </c:pt>
                  <c:pt idx="8">
                    <c:v>1.2266884096941519</c:v>
                  </c:pt>
                </c:numCache>
              </c:numRef>
            </c:plus>
            <c:minus>
              <c:numRef>
                <c:f>'[Corelation of  soap amount to IFT WOR=9.xlsx]Sheet1'!$AA$7:$AA$15</c:f>
                <c:numCache>
                  <c:formatCode>General</c:formatCode>
                  <c:ptCount val="9"/>
                  <c:pt idx="0">
                    <c:v>0.20316745940856901</c:v>
                  </c:pt>
                  <c:pt idx="1">
                    <c:v>0</c:v>
                  </c:pt>
                  <c:pt idx="2">
                    <c:v>0.22329589902544028</c:v>
                  </c:pt>
                  <c:pt idx="3">
                    <c:v>0.71427328790301203</c:v>
                  </c:pt>
                  <c:pt idx="4">
                    <c:v>1.9825580197923225</c:v>
                  </c:pt>
                  <c:pt idx="5">
                    <c:v>0.76434643389472812</c:v>
                  </c:pt>
                  <c:pt idx="6">
                    <c:v>0</c:v>
                  </c:pt>
                  <c:pt idx="7">
                    <c:v>1.0197607114080398</c:v>
                  </c:pt>
                  <c:pt idx="8">
                    <c:v>1.133954487868241</c:v>
                  </c:pt>
                </c:numCache>
              </c:numRef>
            </c:minus>
          </c:errBars>
          <c:xVal>
            <c:numRef>
              <c:f>'[Corelation of  soap amount to IFT WOR=9.xlsx]Sheet1'!$B$7:$B$15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'[Corelation of  soap amount to IFT WOR=9.xlsx]Sheet1'!$M$7:$M$15</c:f>
              <c:numCache>
                <c:formatCode>General</c:formatCode>
                <c:ptCount val="9"/>
                <c:pt idx="0">
                  <c:v>3.5581395348837197</c:v>
                </c:pt>
                <c:pt idx="1">
                  <c:v>3.8571428571428572</c:v>
                </c:pt>
                <c:pt idx="2">
                  <c:v>4.1707317073170742</c:v>
                </c:pt>
                <c:pt idx="3">
                  <c:v>4.8461538461538449</c:v>
                </c:pt>
                <c:pt idx="4">
                  <c:v>14.47826086956522</c:v>
                </c:pt>
                <c:pt idx="5">
                  <c:v>15.54545454545455</c:v>
                </c:pt>
                <c:pt idx="6">
                  <c:v>21</c:v>
                </c:pt>
                <c:pt idx="7">
                  <c:v>19.421052631578849</c:v>
                </c:pt>
                <c:pt idx="8">
                  <c:v>21</c:v>
                </c:pt>
              </c:numCache>
            </c:numRef>
          </c:yVal>
        </c:ser>
        <c:ser>
          <c:idx val="0"/>
          <c:order val="0"/>
          <c:tx>
            <c:strRef>
              <c:f>'[Corelation of  soap amount to IFT WOR=24.xlsx]Sheet1'!$N$6</c:f>
              <c:strCache>
                <c:ptCount val="1"/>
                <c:pt idx="0">
                  <c:v>Soap Partition Coefficient @WOR=24</c:v>
                </c:pt>
              </c:strCache>
            </c:strRef>
          </c:tx>
          <c:spPr>
            <a:ln w="31750"/>
          </c:spPr>
          <c:errBars>
            <c:errDir val="y"/>
            <c:errBarType val="both"/>
            <c:errValType val="cust"/>
            <c:plus>
              <c:numRef>
                <c:f>'[Corelation of  soap amount to IFT WOR=24.xlsx]Sheet1'!$W$7:$W$15</c:f>
                <c:numCache>
                  <c:formatCode>General</c:formatCode>
                  <c:ptCount val="9"/>
                  <c:pt idx="0">
                    <c:v>0.628894070687122</c:v>
                  </c:pt>
                  <c:pt idx="1">
                    <c:v>0.56470588235294161</c:v>
                  </c:pt>
                  <c:pt idx="2">
                    <c:v>1.0334918237586479</c:v>
                  </c:pt>
                  <c:pt idx="3">
                    <c:v>1.9104272130096018</c:v>
                  </c:pt>
                  <c:pt idx="4">
                    <c:v>1.5870645150816598</c:v>
                  </c:pt>
                  <c:pt idx="5">
                    <c:v>1.6122243125045665</c:v>
                  </c:pt>
                  <c:pt idx="6">
                    <c:v>7.5453472488089766</c:v>
                  </c:pt>
                  <c:pt idx="7">
                    <c:v>5.9537149817295898</c:v>
                  </c:pt>
                  <c:pt idx="8">
                    <c:v>5.9537149817295898</c:v>
                  </c:pt>
                </c:numCache>
              </c:numRef>
            </c:plus>
            <c:minus>
              <c:numRef>
                <c:f>'[Corelation of  soap amount to IFT WOR=24.xlsx]Sheet1'!$AA$7:$AA$15</c:f>
                <c:numCache>
                  <c:formatCode>General</c:formatCode>
                  <c:ptCount val="9"/>
                  <c:pt idx="0">
                    <c:v>0.60157065494316964</c:v>
                  </c:pt>
                  <c:pt idx="1">
                    <c:v>0.54298642533936559</c:v>
                  </c:pt>
                  <c:pt idx="2">
                    <c:v>0.96428484441961504</c:v>
                  </c:pt>
                  <c:pt idx="3">
                    <c:v>1.7026144801454717</c:v>
                  </c:pt>
                  <c:pt idx="4">
                    <c:v>1.4644035298542961</c:v>
                  </c:pt>
                  <c:pt idx="5">
                    <c:v>1.5332590052153918</c:v>
                  </c:pt>
                  <c:pt idx="6">
                    <c:v>6.1843426982043423</c:v>
                  </c:pt>
                  <c:pt idx="7">
                    <c:v>5.1088143072813645</c:v>
                  </c:pt>
                  <c:pt idx="8">
                    <c:v>5.1088143072813645</c:v>
                  </c:pt>
                </c:numCache>
              </c:numRef>
            </c:minus>
          </c:errBars>
          <c:xVal>
            <c:numRef>
              <c:f>'[Corelation of  soap amount to IFT WOR=24.xlsx]Sheet1'!$B$7:$B$15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'[Corelation of  soap amount to IFT WOR=24.xlsx]Sheet1'!$M$7:$M$15</c:f>
              <c:numCache>
                <c:formatCode>General</c:formatCode>
                <c:ptCount val="9"/>
                <c:pt idx="0">
                  <c:v>3.6923076923076912</c:v>
                </c:pt>
                <c:pt idx="1">
                  <c:v>4.2352941176470571</c:v>
                </c:pt>
                <c:pt idx="2">
                  <c:v>4.799999999999998</c:v>
                </c:pt>
                <c:pt idx="3">
                  <c:v>7.3043478260869197</c:v>
                </c:pt>
                <c:pt idx="4">
                  <c:v>13.894736842105326</c:v>
                </c:pt>
                <c:pt idx="5">
                  <c:v>38.608695652174013</c:v>
                </c:pt>
                <c:pt idx="6">
                  <c:v>44.571428571428378</c:v>
                </c:pt>
                <c:pt idx="7">
                  <c:v>48</c:v>
                </c:pt>
                <c:pt idx="8">
                  <c:v>48</c:v>
                </c:pt>
              </c:numCache>
            </c:numRef>
          </c:yVal>
        </c:ser>
        <c:axId val="76489088"/>
        <c:axId val="76491008"/>
      </c:scatterChart>
      <c:scatterChart>
        <c:scatterStyle val="lineMarker"/>
        <c:ser>
          <c:idx val="1"/>
          <c:order val="1"/>
          <c:tx>
            <c:strRef>
              <c:f>'[Corelation of  soap amount to IFT WOR=24.xlsx]Sheet1'!$A$16</c:f>
              <c:strCache>
                <c:ptCount val="1"/>
                <c:pt idx="0">
                  <c:v>IFT @WOR=24</c:v>
                </c:pt>
              </c:strCache>
            </c:strRef>
          </c:tx>
          <c:spPr>
            <a:ln w="31750">
              <a:solidFill>
                <a:srgbClr val="C00000"/>
              </a:solidFill>
              <a:prstDash val="solid"/>
            </a:ln>
          </c:spPr>
          <c:marker>
            <c:symbol val="circle"/>
            <c:size val="7"/>
            <c:spPr>
              <a:solidFill>
                <a:schemeClr val="bg1"/>
              </a:solidFill>
              <a:ln w="6350">
                <a:solidFill>
                  <a:srgbClr val="C00000"/>
                </a:solidFill>
              </a:ln>
            </c:spPr>
          </c:marker>
          <c:xVal>
            <c:numRef>
              <c:f>'[Corelation of  soap amount to IFT WOR=24.xlsx]Sheet1'!$B$17:$B$25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'[Corelation of  soap amount to IFT WOR=24.xlsx]Sheet1'!$A$17:$A$25</c:f>
              <c:numCache>
                <c:formatCode>General</c:formatCode>
                <c:ptCount val="9"/>
                <c:pt idx="0">
                  <c:v>3.19</c:v>
                </c:pt>
                <c:pt idx="1">
                  <c:v>5.3869999999999996</c:v>
                </c:pt>
                <c:pt idx="2">
                  <c:v>5.1719999999999997</c:v>
                </c:pt>
                <c:pt idx="3">
                  <c:v>0.51600000000000001</c:v>
                </c:pt>
                <c:pt idx="4">
                  <c:v>0.59699999999999998</c:v>
                </c:pt>
                <c:pt idx="5">
                  <c:v>4.0000000000000022E-2</c:v>
                </c:pt>
                <c:pt idx="6">
                  <c:v>0.25800000000000001</c:v>
                </c:pt>
                <c:pt idx="7">
                  <c:v>0.74100000000000199</c:v>
                </c:pt>
                <c:pt idx="8">
                  <c:v>0.67800000000000338</c:v>
                </c:pt>
              </c:numCache>
            </c:numRef>
          </c:yVal>
        </c:ser>
        <c:ser>
          <c:idx val="3"/>
          <c:order val="3"/>
          <c:tx>
            <c:strRef>
              <c:f>'[Corelation of  soap amount to IFT WOR=3.xlsx]Sheet1'!$A$16</c:f>
              <c:strCache>
                <c:ptCount val="1"/>
                <c:pt idx="0">
                  <c:v>IFT @WOR=3</c:v>
                </c:pt>
              </c:strCache>
            </c:strRef>
          </c:tx>
          <c:spPr>
            <a:ln w="31750">
              <a:solidFill>
                <a:srgbClr val="7030A0"/>
              </a:solidFill>
              <a:prstDash val="solid"/>
            </a:ln>
          </c:spPr>
          <c:marker>
            <c:spPr>
              <a:ln>
                <a:solidFill>
                  <a:srgbClr val="7030A0"/>
                </a:solidFill>
              </a:ln>
            </c:spPr>
          </c:marker>
          <c:xVal>
            <c:numRef>
              <c:f>'[Corelation of  soap amount to IFT WOR=3.xlsx]Sheet1'!$B$17:$B$25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'[Corelation of  soap amount to IFT WOR=3.xlsx]Sheet1'!$A$17:$A$25</c:f>
              <c:numCache>
                <c:formatCode>General</c:formatCode>
                <c:ptCount val="9"/>
                <c:pt idx="0">
                  <c:v>4.2320000000000002</c:v>
                </c:pt>
                <c:pt idx="1">
                  <c:v>1.234</c:v>
                </c:pt>
                <c:pt idx="2">
                  <c:v>1.2249999999999945</c:v>
                </c:pt>
                <c:pt idx="3">
                  <c:v>0.18600000000000028</c:v>
                </c:pt>
                <c:pt idx="4">
                  <c:v>4.7000000000000014E-2</c:v>
                </c:pt>
                <c:pt idx="5">
                  <c:v>5.1000000000000004E-2</c:v>
                </c:pt>
                <c:pt idx="6">
                  <c:v>0.45700000000000002</c:v>
                </c:pt>
                <c:pt idx="7">
                  <c:v>0.89500000000000002</c:v>
                </c:pt>
                <c:pt idx="8">
                  <c:v>1.042</c:v>
                </c:pt>
              </c:numCache>
            </c:numRef>
          </c:yVal>
        </c:ser>
        <c:ser>
          <c:idx val="5"/>
          <c:order val="5"/>
          <c:tx>
            <c:strRef>
              <c:f>'[Corelation of  soap amount to IFT WOR=5.xlsx]Sheet1'!$A$16</c:f>
              <c:strCache>
                <c:ptCount val="1"/>
                <c:pt idx="0">
                  <c:v>IFT @WOR=5</c:v>
                </c:pt>
              </c:strCache>
            </c:strRef>
          </c:tx>
          <c:spPr>
            <a:ln w="31750">
              <a:prstDash val="solid"/>
            </a:ln>
          </c:spPr>
          <c:dPt>
            <c:idx val="8"/>
            <c:spPr>
              <a:ln w="31750">
                <a:solidFill>
                  <a:srgbClr val="C00000"/>
                </a:solidFill>
                <a:prstDash val="solid"/>
              </a:ln>
            </c:spPr>
          </c:dPt>
          <c:xVal>
            <c:numRef>
              <c:f>'[Corelation of  soap amount to IFT WOR=5.xlsx]Sheet1'!$B$17:$B$28</c:f>
              <c:numCache>
                <c:formatCode>General</c:formatCode>
                <c:ptCount val="12"/>
                <c:pt idx="0">
                  <c:v>0.2</c:v>
                </c:pt>
                <c:pt idx="1">
                  <c:v>0.5</c:v>
                </c:pt>
                <c:pt idx="2">
                  <c:v>0.8</c:v>
                </c:pt>
                <c:pt idx="3">
                  <c:v>1</c:v>
                </c:pt>
                <c:pt idx="4">
                  <c:v>1.2</c:v>
                </c:pt>
                <c:pt idx="5">
                  <c:v>1.4</c:v>
                </c:pt>
                <c:pt idx="6">
                  <c:v>1.6</c:v>
                </c:pt>
                <c:pt idx="7">
                  <c:v>1.8</c:v>
                </c:pt>
                <c:pt idx="8">
                  <c:v>2</c:v>
                </c:pt>
                <c:pt idx="9">
                  <c:v>2.2000000000000002</c:v>
                </c:pt>
                <c:pt idx="10">
                  <c:v>2.6</c:v>
                </c:pt>
                <c:pt idx="11">
                  <c:v>3</c:v>
                </c:pt>
              </c:numCache>
            </c:numRef>
          </c:xVal>
          <c:yVal>
            <c:numRef>
              <c:f>'[Corelation of  soap amount to IFT WOR=5.xlsx]Sheet1'!$A$17:$A$28</c:f>
              <c:numCache>
                <c:formatCode>General</c:formatCode>
                <c:ptCount val="12"/>
                <c:pt idx="0">
                  <c:v>4.9780000000000024</c:v>
                </c:pt>
                <c:pt idx="1">
                  <c:v>1.47</c:v>
                </c:pt>
                <c:pt idx="2">
                  <c:v>1.24</c:v>
                </c:pt>
                <c:pt idx="3">
                  <c:v>0.14500000000000021</c:v>
                </c:pt>
                <c:pt idx="4">
                  <c:v>7.0000000000000021E-2</c:v>
                </c:pt>
                <c:pt idx="5">
                  <c:v>2.8000000000000004E-2</c:v>
                </c:pt>
                <c:pt idx="6">
                  <c:v>0.30600000000000038</c:v>
                </c:pt>
                <c:pt idx="7">
                  <c:v>0.61300000000000165</c:v>
                </c:pt>
                <c:pt idx="8">
                  <c:v>0.67000000000000326</c:v>
                </c:pt>
                <c:pt idx="9">
                  <c:v>0.38000000000000156</c:v>
                </c:pt>
                <c:pt idx="10">
                  <c:v>0.69900000000000062</c:v>
                </c:pt>
                <c:pt idx="11">
                  <c:v>0.90300000000000002</c:v>
                </c:pt>
              </c:numCache>
            </c:numRef>
          </c:yVal>
        </c:ser>
        <c:ser>
          <c:idx val="7"/>
          <c:order val="7"/>
          <c:tx>
            <c:strRef>
              <c:f>'[Corelation of  soap amount to IFT WOR=9.xlsx]Sheet1'!$A$16</c:f>
              <c:strCache>
                <c:ptCount val="1"/>
                <c:pt idx="0">
                  <c:v>IFT @WOR=9</c:v>
                </c:pt>
              </c:strCache>
            </c:strRef>
          </c:tx>
          <c:spPr>
            <a:ln w="31750">
              <a:solidFill>
                <a:schemeClr val="accent2">
                  <a:lumMod val="60000"/>
                  <a:lumOff val="40000"/>
                </a:schemeClr>
              </a:solidFill>
              <a:prstDash val="solid"/>
            </a:ln>
          </c:spPr>
          <c:marker>
            <c:spPr>
              <a:ln>
                <a:solidFill>
                  <a:srgbClr val="C0504D">
                    <a:lumMod val="60000"/>
                    <a:lumOff val="40000"/>
                  </a:srgbClr>
                </a:solidFill>
              </a:ln>
            </c:spPr>
          </c:marker>
          <c:xVal>
            <c:numRef>
              <c:f>'[Corelation of  soap amount to IFT WOR=9.xlsx]Sheet1'!$B$17:$B$25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'[Corelation of  soap amount to IFT WOR=9.xlsx]Sheet1'!$A$17:$A$25</c:f>
              <c:numCache>
                <c:formatCode>General</c:formatCode>
                <c:ptCount val="9"/>
                <c:pt idx="0">
                  <c:v>4.5880000000000001</c:v>
                </c:pt>
                <c:pt idx="1">
                  <c:v>2.633</c:v>
                </c:pt>
                <c:pt idx="2">
                  <c:v>2.9909999999999997</c:v>
                </c:pt>
                <c:pt idx="3">
                  <c:v>0.89700000000000002</c:v>
                </c:pt>
                <c:pt idx="4">
                  <c:v>0.87000000000000199</c:v>
                </c:pt>
                <c:pt idx="5">
                  <c:v>3.2000000000000042E-2</c:v>
                </c:pt>
                <c:pt idx="6">
                  <c:v>0.65100000000000313</c:v>
                </c:pt>
                <c:pt idx="7">
                  <c:v>0.94200000000000061</c:v>
                </c:pt>
                <c:pt idx="8">
                  <c:v>0.68200000000000005</c:v>
                </c:pt>
              </c:numCache>
            </c:numRef>
          </c:yVal>
        </c:ser>
        <c:ser>
          <c:idx val="8"/>
          <c:order val="8"/>
          <c:spPr>
            <a:ln>
              <a:solidFill>
                <a:schemeClr val="tx1"/>
              </a:solidFill>
            </a:ln>
          </c:spPr>
          <c:marker>
            <c:symbol val="none"/>
          </c:marker>
          <c:xVal>
            <c:numRef>
              <c:f>Sheet1!$C$13:$C$14</c:f>
              <c:numCache>
                <c:formatCode>General</c:formatCode>
                <c:ptCount val="2"/>
                <c:pt idx="0">
                  <c:v>0</c:v>
                </c:pt>
                <c:pt idx="1">
                  <c:v>5.5</c:v>
                </c:pt>
              </c:numCache>
            </c:numRef>
          </c:xVal>
          <c:yVal>
            <c:numRef>
              <c:f>Sheet1!$D$13:$D$14</c:f>
              <c:numCache>
                <c:formatCode>General</c:formatCode>
                <c:ptCount val="2"/>
                <c:pt idx="0">
                  <c:v>1</c:v>
                </c:pt>
                <c:pt idx="1">
                  <c:v>1</c:v>
                </c:pt>
              </c:numCache>
            </c:numRef>
          </c:yVal>
        </c:ser>
        <c:axId val="76507392"/>
        <c:axId val="76505472"/>
      </c:scatterChart>
      <c:valAx>
        <c:axId val="76489088"/>
        <c:scaling>
          <c:orientation val="minMax"/>
          <c:max val="5.5"/>
          <c:min val="0"/>
        </c:scaling>
        <c:axPos val="b"/>
        <c:title>
          <c:tx>
            <c:rich>
              <a:bodyPr/>
              <a:lstStyle/>
              <a:p>
                <a:pPr>
                  <a:defRPr sz="2000"/>
                </a:pPr>
                <a:r>
                  <a:rPr lang="en-US" sz="1800" b="1" i="0" baseline="0" dirty="0" smtClean="0">
                    <a:solidFill>
                      <a:schemeClr val="accent1"/>
                    </a:solidFill>
                  </a:rPr>
                  <a:t>Na</a:t>
                </a:r>
                <a:r>
                  <a:rPr lang="en-US" sz="1800" b="1" i="0" baseline="-25000" dirty="0" smtClean="0">
                    <a:solidFill>
                      <a:schemeClr val="accent1"/>
                    </a:solidFill>
                  </a:rPr>
                  <a:t>2</a:t>
                </a:r>
                <a:r>
                  <a:rPr lang="en-US" sz="1800" b="1" i="0" baseline="0" dirty="0" smtClean="0">
                    <a:solidFill>
                      <a:schemeClr val="accent1"/>
                    </a:solidFill>
                  </a:rPr>
                  <a:t>CO</a:t>
                </a:r>
                <a:r>
                  <a:rPr lang="en-US" sz="1800" b="1" i="0" baseline="-25000" dirty="0" smtClean="0">
                    <a:solidFill>
                      <a:schemeClr val="accent1"/>
                    </a:solidFill>
                  </a:rPr>
                  <a:t>3</a:t>
                </a:r>
                <a:r>
                  <a:rPr lang="en-US" sz="1800" b="1" i="0" baseline="0" dirty="0" smtClean="0">
                    <a:solidFill>
                      <a:schemeClr val="accent1"/>
                    </a:solidFill>
                  </a:rPr>
                  <a:t> Concentration, %</a:t>
                </a:r>
                <a:endParaRPr lang="zh-CN" sz="1800" b="1" i="0" baseline="0" dirty="0">
                  <a:solidFill>
                    <a:schemeClr val="accent1"/>
                  </a:solidFill>
                </a:endParaRPr>
              </a:p>
            </c:rich>
          </c:tx>
          <c:layout>
            <c:manualLayout>
              <c:xMode val="edge"/>
              <c:yMode val="edge"/>
              <c:x val="0.37740590798791912"/>
              <c:y val="0.92209655611230401"/>
            </c:manualLayout>
          </c:layout>
        </c:title>
        <c:numFmt formatCode="General" sourceLinked="1"/>
        <c:tickLblPos val="nextTo"/>
        <c:txPr>
          <a:bodyPr/>
          <a:lstStyle/>
          <a:p>
            <a:pPr>
              <a:defRPr sz="1400" b="1">
                <a:solidFill>
                  <a:srgbClr val="0070C0"/>
                </a:solidFill>
              </a:defRPr>
            </a:pPr>
            <a:endParaRPr lang="en-US"/>
          </a:p>
        </c:txPr>
        <c:crossAx val="76491008"/>
        <c:crossesAt val="1.0000000000000005E-2"/>
        <c:crossBetween val="midCat"/>
      </c:valAx>
      <c:valAx>
        <c:axId val="76491008"/>
        <c:scaling>
          <c:logBase val="10"/>
          <c:orientation val="minMax"/>
          <c:min val="1.0000000000000005E-2"/>
        </c:scaling>
        <c:axPos val="l"/>
        <c:title>
          <c:tx>
            <c:rich>
              <a:bodyPr rot="-5400000" vert="horz"/>
              <a:lstStyle/>
              <a:p>
                <a:pPr>
                  <a:defRPr sz="2000"/>
                </a:pPr>
                <a:r>
                  <a:rPr lang="en-US" sz="2000" dirty="0">
                    <a:solidFill>
                      <a:srgbClr val="0070C0"/>
                    </a:solidFill>
                  </a:rPr>
                  <a:t>Soap Partition</a:t>
                </a:r>
                <a:r>
                  <a:rPr lang="en-US" sz="2000" baseline="0" dirty="0">
                    <a:solidFill>
                      <a:srgbClr val="0070C0"/>
                    </a:solidFill>
                  </a:rPr>
                  <a:t> </a:t>
                </a:r>
                <a:r>
                  <a:rPr lang="en-US" sz="2000" baseline="0" dirty="0" smtClean="0">
                    <a:solidFill>
                      <a:srgbClr val="0070C0"/>
                    </a:solidFill>
                  </a:rPr>
                  <a:t>Coefficient, K</a:t>
                </a:r>
                <a:endParaRPr lang="en-US" sz="2000" dirty="0">
                  <a:solidFill>
                    <a:srgbClr val="0070C0"/>
                  </a:solidFill>
                </a:endParaRPr>
              </a:p>
            </c:rich>
          </c:tx>
          <c:layout>
            <c:manualLayout>
              <c:xMode val="edge"/>
              <c:yMode val="edge"/>
              <c:x val="0"/>
              <c:y val="0.18404815875288447"/>
            </c:manualLayout>
          </c:layout>
        </c:title>
        <c:numFmt formatCode="0.E+00" sourceLinked="0"/>
        <c:tickLblPos val="nextTo"/>
        <c:txPr>
          <a:bodyPr/>
          <a:lstStyle/>
          <a:p>
            <a:pPr>
              <a:defRPr sz="1400" b="1">
                <a:solidFill>
                  <a:schemeClr val="accent1"/>
                </a:solidFill>
              </a:defRPr>
            </a:pPr>
            <a:endParaRPr lang="en-US"/>
          </a:p>
        </c:txPr>
        <c:crossAx val="76489088"/>
        <c:crosses val="autoZero"/>
        <c:crossBetween val="midCat"/>
      </c:valAx>
      <c:valAx>
        <c:axId val="76505472"/>
        <c:scaling>
          <c:logBase val="10"/>
          <c:orientation val="minMax"/>
          <c:max val="100"/>
        </c:scaling>
        <c:axPos val="r"/>
        <c:title>
          <c:tx>
            <c:rich>
              <a:bodyPr rot="-5400000" vert="horz"/>
              <a:lstStyle/>
              <a:p>
                <a:pPr>
                  <a:defRPr sz="2000"/>
                </a:pPr>
                <a:r>
                  <a:rPr lang="en-US" sz="2000">
                    <a:solidFill>
                      <a:srgbClr val="C00000"/>
                    </a:solidFill>
                  </a:rPr>
                  <a:t>IFT,</a:t>
                </a:r>
                <a:r>
                  <a:rPr lang="en-US" sz="2000" baseline="0">
                    <a:solidFill>
                      <a:srgbClr val="C00000"/>
                    </a:solidFill>
                  </a:rPr>
                  <a:t> mN/m</a:t>
                </a:r>
                <a:endParaRPr lang="en-US" sz="2000">
                  <a:solidFill>
                    <a:srgbClr val="C00000"/>
                  </a:solidFill>
                </a:endParaRPr>
              </a:p>
            </c:rich>
          </c:tx>
          <c:layout>
            <c:manualLayout>
              <c:xMode val="edge"/>
              <c:yMode val="edge"/>
              <c:x val="0.95545770811667396"/>
              <c:y val="0.3586719557782565"/>
            </c:manualLayout>
          </c:layout>
        </c:title>
        <c:numFmt formatCode="0.E+00" sourceLinked="0"/>
        <c:tickLblPos val="nextTo"/>
        <c:txPr>
          <a:bodyPr/>
          <a:lstStyle/>
          <a:p>
            <a:pPr>
              <a:defRPr sz="1400" b="1">
                <a:solidFill>
                  <a:srgbClr val="C00000"/>
                </a:solidFill>
              </a:defRPr>
            </a:pPr>
            <a:endParaRPr lang="en-US"/>
          </a:p>
        </c:txPr>
        <c:crossAx val="76507392"/>
        <c:crosses val="max"/>
        <c:crossBetween val="midCat"/>
      </c:valAx>
      <c:valAx>
        <c:axId val="76507392"/>
        <c:scaling>
          <c:orientation val="minMax"/>
          <c:max val="5.5"/>
          <c:min val="0"/>
        </c:scaling>
        <c:axPos val="t"/>
        <c:title>
          <c:tx>
            <c:rich>
              <a:bodyPr/>
              <a:lstStyle/>
              <a:p>
                <a:pPr>
                  <a:defRPr sz="2000"/>
                </a:pPr>
                <a:r>
                  <a:rPr lang="en-US" sz="2000">
                    <a:solidFill>
                      <a:srgbClr val="C00000"/>
                    </a:solidFill>
                  </a:rPr>
                  <a:t>Salinity,</a:t>
                </a:r>
                <a:r>
                  <a:rPr lang="en-US" sz="2000" baseline="0">
                    <a:solidFill>
                      <a:srgbClr val="C00000"/>
                    </a:solidFill>
                  </a:rPr>
                  <a:t> % Na</a:t>
                </a:r>
                <a:r>
                  <a:rPr lang="en-US" sz="2000" baseline="-25000">
                    <a:solidFill>
                      <a:srgbClr val="C00000"/>
                    </a:solidFill>
                  </a:rPr>
                  <a:t>2</a:t>
                </a:r>
                <a:r>
                  <a:rPr lang="en-US" sz="2000" baseline="0">
                    <a:solidFill>
                      <a:srgbClr val="C00000"/>
                    </a:solidFill>
                  </a:rPr>
                  <a:t>CO</a:t>
                </a:r>
                <a:r>
                  <a:rPr lang="en-US" sz="2000" baseline="-25000">
                    <a:solidFill>
                      <a:srgbClr val="C00000"/>
                    </a:solidFill>
                  </a:rPr>
                  <a:t>3</a:t>
                </a:r>
              </a:p>
            </c:rich>
          </c:tx>
        </c:title>
        <c:numFmt formatCode="General" sourceLinked="1"/>
        <c:tickLblPos val="nextTo"/>
        <c:txPr>
          <a:bodyPr/>
          <a:lstStyle/>
          <a:p>
            <a:pPr>
              <a:defRPr sz="1400" b="1">
                <a:solidFill>
                  <a:srgbClr val="C00000"/>
                </a:solidFill>
              </a:defRPr>
            </a:pPr>
            <a:endParaRPr lang="en-US"/>
          </a:p>
        </c:txPr>
        <c:crossAx val="76505472"/>
        <c:crosses val="max"/>
        <c:crossBetween val="midCat"/>
      </c:valAx>
    </c:plotArea>
    <c:legend>
      <c:legendPos val="r"/>
      <c:legendEntry>
        <c:idx val="0"/>
        <c:txPr>
          <a:bodyPr/>
          <a:lstStyle/>
          <a:p>
            <a:pPr>
              <a:defRPr sz="1200" b="1">
                <a:solidFill>
                  <a:schemeClr val="accent3">
                    <a:lumMod val="75000"/>
                  </a:schemeClr>
                </a:solidFill>
              </a:defRPr>
            </a:pPr>
            <a:endParaRPr lang="en-US"/>
          </a:p>
        </c:txPr>
      </c:legendEntry>
      <c:legendEntry>
        <c:idx val="1"/>
        <c:txPr>
          <a:bodyPr/>
          <a:lstStyle/>
          <a:p>
            <a:pPr>
              <a:defRPr sz="1200" b="1">
                <a:solidFill>
                  <a:schemeClr val="accent5">
                    <a:lumMod val="75000"/>
                  </a:schemeClr>
                </a:solidFill>
              </a:defRPr>
            </a:pPr>
            <a:endParaRPr lang="en-US"/>
          </a:p>
        </c:txPr>
      </c:legendEntry>
      <c:legendEntry>
        <c:idx val="2"/>
        <c:txPr>
          <a:bodyPr/>
          <a:lstStyle/>
          <a:p>
            <a:pPr>
              <a:defRPr sz="1200" b="1">
                <a:solidFill>
                  <a:schemeClr val="accent1"/>
                </a:solidFill>
              </a:defRPr>
            </a:pPr>
            <a:endParaRPr lang="en-US"/>
          </a:p>
        </c:txPr>
      </c:legendEntry>
      <c:legendEntry>
        <c:idx val="3"/>
        <c:txPr>
          <a:bodyPr/>
          <a:lstStyle/>
          <a:p>
            <a:pPr>
              <a:defRPr sz="1200" b="1">
                <a:solidFill>
                  <a:schemeClr val="tx2"/>
                </a:solidFill>
              </a:defRPr>
            </a:pPr>
            <a:endParaRPr lang="en-US"/>
          </a:p>
        </c:txPr>
      </c:legendEntry>
      <c:legendEntry>
        <c:idx val="4"/>
        <c:txPr>
          <a:bodyPr/>
          <a:lstStyle/>
          <a:p>
            <a:pPr>
              <a:defRPr sz="1200" b="1">
                <a:solidFill>
                  <a:srgbClr val="C00000"/>
                </a:solidFill>
              </a:defRPr>
            </a:pPr>
            <a:endParaRPr lang="en-US"/>
          </a:p>
        </c:txPr>
      </c:legendEntry>
      <c:legendEntry>
        <c:idx val="5"/>
        <c:txPr>
          <a:bodyPr/>
          <a:lstStyle/>
          <a:p>
            <a:pPr>
              <a:defRPr sz="1200" b="1">
                <a:solidFill>
                  <a:srgbClr val="7030A0"/>
                </a:solidFill>
              </a:defRPr>
            </a:pPr>
            <a:endParaRPr lang="en-US"/>
          </a:p>
        </c:txPr>
      </c:legendEntry>
      <c:legendEntry>
        <c:idx val="6"/>
        <c:txPr>
          <a:bodyPr/>
          <a:lstStyle/>
          <a:p>
            <a:pPr>
              <a:defRPr sz="1200" b="1">
                <a:solidFill>
                  <a:schemeClr val="accent6"/>
                </a:solidFill>
              </a:defRPr>
            </a:pPr>
            <a:endParaRPr lang="en-US"/>
          </a:p>
        </c:txPr>
      </c:legendEntry>
      <c:legendEntry>
        <c:idx val="7"/>
        <c:txPr>
          <a:bodyPr/>
          <a:lstStyle/>
          <a:p>
            <a:pPr>
              <a:defRPr sz="1200" b="1">
                <a:solidFill>
                  <a:schemeClr val="accent2">
                    <a:lumMod val="60000"/>
                    <a:lumOff val="40000"/>
                  </a:schemeClr>
                </a:solidFill>
              </a:defRPr>
            </a:pPr>
            <a:endParaRPr lang="en-US"/>
          </a:p>
        </c:txPr>
      </c:legendEntry>
      <c:legendEntry>
        <c:idx val="8"/>
        <c:delete val="1"/>
      </c:legendEntry>
      <c:layout>
        <c:manualLayout>
          <c:xMode val="edge"/>
          <c:yMode val="edge"/>
          <c:x val="0.46902404298519301"/>
          <c:y val="0.57451562872822659"/>
          <c:w val="0.40026519090774032"/>
          <c:h val="0.28957806410562476"/>
        </c:manualLayout>
      </c:layout>
      <c:spPr>
        <a:ln>
          <a:noFill/>
        </a:ln>
      </c:spPr>
      <c:txPr>
        <a:bodyPr/>
        <a:lstStyle/>
        <a:p>
          <a:pPr>
            <a:defRPr sz="1200" b="1"/>
          </a:pPr>
          <a:endParaRPr lang="en-US"/>
        </a:p>
      </c:txPr>
    </c:legend>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754688618468146"/>
          <c:y val="0.13229333311544231"/>
          <c:w val="0.74270579813886994"/>
          <c:h val="0.73731221840004579"/>
        </c:manualLayout>
      </c:layout>
      <c:scatterChart>
        <c:scatterStyle val="lineMarker"/>
        <c:ser>
          <c:idx val="2"/>
          <c:order val="2"/>
          <c:tx>
            <c:strRef>
              <c:f>[1]Sheet1!$N$6</c:f>
              <c:strCache>
                <c:ptCount val="1"/>
                <c:pt idx="0">
                  <c:v>Soap Partition Coefficient @WOR=3</c:v>
                </c:pt>
              </c:strCache>
            </c:strRef>
          </c:tx>
          <c:spPr>
            <a:ln w="41275">
              <a:solidFill>
                <a:srgbClr val="00B050"/>
              </a:solidFill>
            </a:ln>
          </c:spPr>
          <c:marker>
            <c:symbol val="x"/>
            <c:size val="10"/>
            <c:spPr>
              <a:noFill/>
              <a:ln>
                <a:solidFill>
                  <a:srgbClr val="00B050"/>
                </a:solidFill>
              </a:ln>
            </c:spPr>
          </c:marker>
          <c:errBars>
            <c:errDir val="y"/>
            <c:errBarType val="both"/>
            <c:errValType val="cust"/>
            <c:plus>
              <c:numRef>
                <c:f>[1]Sheet1!$AI$7:$AI$15</c:f>
                <c:numCache>
                  <c:formatCode>General</c:formatCode>
                  <c:ptCount val="9"/>
                  <c:pt idx="0">
                    <c:v>0.10748162083363873</c:v>
                  </c:pt>
                  <c:pt idx="1">
                    <c:v>0.51280888745117525</c:v>
                  </c:pt>
                  <c:pt idx="2">
                    <c:v>0.4000000000000008</c:v>
                  </c:pt>
                  <c:pt idx="3">
                    <c:v>0.55749764762909415</c:v>
                  </c:pt>
                  <c:pt idx="4">
                    <c:v>19.482075073808559</c:v>
                  </c:pt>
                  <c:pt idx="5">
                    <c:v>0</c:v>
                  </c:pt>
                  <c:pt idx="6">
                    <c:v>0</c:v>
                  </c:pt>
                  <c:pt idx="7">
                    <c:v>0</c:v>
                  </c:pt>
                  <c:pt idx="8">
                    <c:v>0</c:v>
                  </c:pt>
                </c:numCache>
              </c:numRef>
            </c:plus>
            <c:minus>
              <c:numRef>
                <c:f>[1]Sheet1!$AM$7:$AM$15</c:f>
                <c:numCache>
                  <c:formatCode>General</c:formatCode>
                  <c:ptCount val="9"/>
                  <c:pt idx="0">
                    <c:v>0.10221726701435885</c:v>
                  </c:pt>
                  <c:pt idx="1">
                    <c:v>0.41165631648485262</c:v>
                  </c:pt>
                  <c:pt idx="2">
                    <c:v>0.35294117647058826</c:v>
                  </c:pt>
                  <c:pt idx="3">
                    <c:v>0.46557184471413704</c:v>
                  </c:pt>
                  <c:pt idx="4">
                    <c:v>10.75316210134244</c:v>
                  </c:pt>
                  <c:pt idx="5">
                    <c:v>0</c:v>
                  </c:pt>
                  <c:pt idx="6">
                    <c:v>0</c:v>
                  </c:pt>
                  <c:pt idx="7">
                    <c:v>0</c:v>
                  </c:pt>
                  <c:pt idx="8">
                    <c:v>0</c:v>
                  </c:pt>
                </c:numCache>
              </c:numRef>
            </c:minus>
          </c:errBars>
          <c:xVal>
            <c:numRef>
              <c:f>[1]Sheet1!$B$7:$B$15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[1]Sheet1!$AE$7:$AE$15</c:f>
              <c:numCache>
                <c:formatCode>General</c:formatCode>
                <c:ptCount val="9"/>
                <c:pt idx="0">
                  <c:v>1.1739130434782603</c:v>
                </c:pt>
                <c:pt idx="1">
                  <c:v>1.1739130434782603</c:v>
                </c:pt>
                <c:pt idx="2">
                  <c:v>2.9999999999999987</c:v>
                </c:pt>
                <c:pt idx="3">
                  <c:v>2.6470588235294108</c:v>
                </c:pt>
                <c:pt idx="4">
                  <c:v>45.000000000000014</c:v>
                </c:pt>
              </c:numCache>
            </c:numRef>
          </c:yVal>
        </c:ser>
        <c:ser>
          <c:idx val="3"/>
          <c:order val="3"/>
          <c:tx>
            <c:strRef>
              <c:f>[1]Sheet1!$A$16</c:f>
              <c:strCache>
                <c:ptCount val="1"/>
                <c:pt idx="0">
                  <c:v>IFT @WOR=3</c:v>
                </c:pt>
              </c:strCache>
            </c:strRef>
          </c:tx>
          <c:spPr>
            <a:ln w="31750">
              <a:solidFill>
                <a:srgbClr val="C00000"/>
              </a:solidFill>
              <a:prstDash val="solid"/>
            </a:ln>
          </c:spPr>
          <c:marker>
            <c:symbol val="x"/>
            <c:size val="10"/>
            <c:spPr>
              <a:noFill/>
              <a:ln>
                <a:solidFill>
                  <a:srgbClr val="C00000"/>
                </a:solidFill>
              </a:ln>
            </c:spPr>
          </c:marker>
          <c:xVal>
            <c:numRef>
              <c:f>[1]Sheet1!$B$17:$B$25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[1]Sheet1!$A$17:$A$25</c:f>
              <c:numCache>
                <c:formatCode>General</c:formatCode>
                <c:ptCount val="9"/>
                <c:pt idx="0">
                  <c:v>4.2320000000000002</c:v>
                </c:pt>
                <c:pt idx="1">
                  <c:v>1.234</c:v>
                </c:pt>
                <c:pt idx="2">
                  <c:v>1.224999999999999</c:v>
                </c:pt>
                <c:pt idx="3">
                  <c:v>0.18600000000000014</c:v>
                </c:pt>
                <c:pt idx="4">
                  <c:v>4.7000000000000014E-2</c:v>
                </c:pt>
                <c:pt idx="5">
                  <c:v>5.1000000000000004E-2</c:v>
                </c:pt>
                <c:pt idx="6">
                  <c:v>0.45700000000000002</c:v>
                </c:pt>
                <c:pt idx="7">
                  <c:v>0.89500000000000002</c:v>
                </c:pt>
                <c:pt idx="8">
                  <c:v>1.042</c:v>
                </c:pt>
              </c:numCache>
            </c:numRef>
          </c:yVal>
        </c:ser>
        <c:ser>
          <c:idx val="5"/>
          <c:order val="4"/>
          <c:tx>
            <c:strRef>
              <c:f>[1]Sheet1!$N$6</c:f>
              <c:strCache>
                <c:ptCount val="1"/>
                <c:pt idx="0">
                  <c:v>Soap Partition Coefficient @WOR=5</c:v>
                </c:pt>
              </c:strCache>
            </c:strRef>
          </c:tx>
          <c:spPr>
            <a:ln w="31750">
              <a:solidFill>
                <a:srgbClr val="00B050"/>
              </a:solidFill>
            </a:ln>
          </c:spPr>
          <c:marker>
            <c:symbol val="square"/>
            <c:size val="10"/>
            <c:spPr>
              <a:noFill/>
              <a:ln>
                <a:solidFill>
                  <a:srgbClr val="00B050"/>
                </a:solidFill>
              </a:ln>
            </c:spPr>
          </c:marker>
          <c:errBars>
            <c:errDir val="y"/>
            <c:errBarType val="both"/>
            <c:errValType val="cust"/>
            <c:plus>
              <c:numRef>
                <c:f>[1]Sheet1!$AI$7:$AI$15</c:f>
                <c:numCache>
                  <c:formatCode>General</c:formatCode>
                  <c:ptCount val="9"/>
                  <c:pt idx="0">
                    <c:v>0.26548342382944651</c:v>
                  </c:pt>
                  <c:pt idx="1">
                    <c:v>0.24151456375343194</c:v>
                  </c:pt>
                  <c:pt idx="2">
                    <c:v>0.46237142726363112</c:v>
                  </c:pt>
                  <c:pt idx="3">
                    <c:v>1.2841683257548757</c:v>
                  </c:pt>
                  <c:pt idx="4">
                    <c:v>21.876401887230266</c:v>
                  </c:pt>
                  <c:pt idx="5">
                    <c:v>0</c:v>
                  </c:pt>
                  <c:pt idx="6">
                    <c:v>0</c:v>
                  </c:pt>
                  <c:pt idx="7">
                    <c:v>0</c:v>
                  </c:pt>
                  <c:pt idx="8">
                    <c:v>0</c:v>
                  </c:pt>
                </c:numCache>
              </c:numRef>
            </c:plus>
            <c:minus>
              <c:numRef>
                <c:f>[1]Sheet1!$AM$7:$AM$15</c:f>
                <c:numCache>
                  <c:formatCode>General</c:formatCode>
                  <c:ptCount val="9"/>
                  <c:pt idx="0">
                    <c:v>0.24818739359143199</c:v>
                  </c:pt>
                  <c:pt idx="1">
                    <c:v>0.22647301745028825</c:v>
                  </c:pt>
                  <c:pt idx="2">
                    <c:v>0.42323323616905384</c:v>
                  </c:pt>
                  <c:pt idx="3">
                    <c:v>1.0485322439235061</c:v>
                  </c:pt>
                  <c:pt idx="4">
                    <c:v>10.44808097225812</c:v>
                  </c:pt>
                  <c:pt idx="5">
                    <c:v>0</c:v>
                  </c:pt>
                  <c:pt idx="6">
                    <c:v>0</c:v>
                  </c:pt>
                  <c:pt idx="7">
                    <c:v>0</c:v>
                  </c:pt>
                  <c:pt idx="8">
                    <c:v>0</c:v>
                  </c:pt>
                </c:numCache>
              </c:numRef>
            </c:minus>
          </c:errBars>
          <c:xVal>
            <c:numRef>
              <c:f>[1]Sheet1!$B$7:$B$15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[1]Sheet1!$AE$7:$AE$15</c:f>
              <c:numCache>
                <c:formatCode>General</c:formatCode>
                <c:ptCount val="9"/>
                <c:pt idx="0">
                  <c:v>2.6190476190476177</c:v>
                </c:pt>
                <c:pt idx="1">
                  <c:v>2.272727272727276</c:v>
                </c:pt>
                <c:pt idx="2">
                  <c:v>5</c:v>
                </c:pt>
                <c:pt idx="3">
                  <c:v>6.4285714285714288</c:v>
                </c:pt>
                <c:pt idx="4">
                  <c:v>35.000000000000014</c:v>
                </c:pt>
              </c:numCache>
            </c:numRef>
          </c:yVal>
        </c:ser>
        <c:ser>
          <c:idx val="6"/>
          <c:order val="5"/>
          <c:tx>
            <c:strRef>
              <c:f>[1]Sheet1!$A$16</c:f>
              <c:strCache>
                <c:ptCount val="1"/>
                <c:pt idx="0">
                  <c:v>IFT @WOR=5</c:v>
                </c:pt>
              </c:strCache>
            </c:strRef>
          </c:tx>
          <c:spPr>
            <a:ln w="31750">
              <a:solidFill>
                <a:srgbClr val="C00000"/>
              </a:solidFill>
              <a:prstDash val="solid"/>
            </a:ln>
          </c:spPr>
          <c:marker>
            <c:symbol val="square"/>
            <c:size val="10"/>
            <c:spPr>
              <a:noFill/>
              <a:ln>
                <a:solidFill>
                  <a:srgbClr val="C00000"/>
                </a:solidFill>
              </a:ln>
            </c:spPr>
          </c:marker>
          <c:xVal>
            <c:numRef>
              <c:f>[1]Sheet1!$B$17:$B$28</c:f>
              <c:numCache>
                <c:formatCode>General</c:formatCode>
                <c:ptCount val="12"/>
                <c:pt idx="0">
                  <c:v>0.2</c:v>
                </c:pt>
                <c:pt idx="1">
                  <c:v>0.5</c:v>
                </c:pt>
                <c:pt idx="2">
                  <c:v>0.8</c:v>
                </c:pt>
                <c:pt idx="3">
                  <c:v>1</c:v>
                </c:pt>
                <c:pt idx="4">
                  <c:v>1.2</c:v>
                </c:pt>
                <c:pt idx="5">
                  <c:v>1.4</c:v>
                </c:pt>
                <c:pt idx="6">
                  <c:v>1.6</c:v>
                </c:pt>
                <c:pt idx="7">
                  <c:v>1.8</c:v>
                </c:pt>
                <c:pt idx="8">
                  <c:v>2</c:v>
                </c:pt>
                <c:pt idx="9">
                  <c:v>2.2000000000000002</c:v>
                </c:pt>
                <c:pt idx="10">
                  <c:v>2.6</c:v>
                </c:pt>
                <c:pt idx="11">
                  <c:v>3</c:v>
                </c:pt>
              </c:numCache>
            </c:numRef>
          </c:xVal>
          <c:yVal>
            <c:numRef>
              <c:f>[1]Sheet1!$A$17:$A$28</c:f>
              <c:numCache>
                <c:formatCode>General</c:formatCode>
                <c:ptCount val="12"/>
                <c:pt idx="0">
                  <c:v>4.9779999999999998</c:v>
                </c:pt>
                <c:pt idx="1">
                  <c:v>1.47</c:v>
                </c:pt>
                <c:pt idx="2">
                  <c:v>1.24</c:v>
                </c:pt>
                <c:pt idx="3">
                  <c:v>0.14500000000000013</c:v>
                </c:pt>
                <c:pt idx="4">
                  <c:v>7.0000000000000021E-2</c:v>
                </c:pt>
                <c:pt idx="5">
                  <c:v>2.8000000000000001E-2</c:v>
                </c:pt>
                <c:pt idx="6">
                  <c:v>0.30600000000000033</c:v>
                </c:pt>
                <c:pt idx="7">
                  <c:v>0.61300000000000054</c:v>
                </c:pt>
                <c:pt idx="8">
                  <c:v>0.67000000000000082</c:v>
                </c:pt>
                <c:pt idx="9">
                  <c:v>0.38000000000000034</c:v>
                </c:pt>
                <c:pt idx="10">
                  <c:v>0.69899999999999995</c:v>
                </c:pt>
                <c:pt idx="11">
                  <c:v>0.90300000000000002</c:v>
                </c:pt>
              </c:numCache>
            </c:numRef>
          </c:yVal>
        </c:ser>
        <c:ser>
          <c:idx val="7"/>
          <c:order val="6"/>
          <c:tx>
            <c:strRef>
              <c:f>[1]Sheet1!$N$6</c:f>
              <c:strCache>
                <c:ptCount val="1"/>
                <c:pt idx="0">
                  <c:v>Soap Partition Coefficient @WOR=9</c:v>
                </c:pt>
              </c:strCache>
            </c:strRef>
          </c:tx>
          <c:spPr>
            <a:ln w="31750">
              <a:solidFill>
                <a:srgbClr val="00B050"/>
              </a:solidFill>
            </a:ln>
          </c:spPr>
          <c:marker>
            <c:symbol val="diamond"/>
            <c:size val="10"/>
            <c:spPr>
              <a:noFill/>
              <a:ln>
                <a:solidFill>
                  <a:srgbClr val="00B050"/>
                </a:solidFill>
              </a:ln>
            </c:spPr>
          </c:marker>
          <c:errBars>
            <c:errDir val="y"/>
            <c:errBarType val="both"/>
            <c:errValType val="cust"/>
            <c:plus>
              <c:numRef>
                <c:f>[1]Sheet1!$AI$7:$AI$15</c:f>
                <c:numCache>
                  <c:formatCode>General</c:formatCode>
                  <c:ptCount val="9"/>
                  <c:pt idx="0">
                    <c:v>0.33531575069258934</c:v>
                  </c:pt>
                  <c:pt idx="1">
                    <c:v>0</c:v>
                  </c:pt>
                  <c:pt idx="2">
                    <c:v>0.39717227185024928</c:v>
                  </c:pt>
                  <c:pt idx="3">
                    <c:v>1.5410019909058499</c:v>
                  </c:pt>
                  <c:pt idx="4">
                    <c:v>42.445159273283075</c:v>
                  </c:pt>
                  <c:pt idx="5">
                    <c:v>15.460900725803954</c:v>
                  </c:pt>
                  <c:pt idx="6">
                    <c:v>0</c:v>
                  </c:pt>
                  <c:pt idx="7">
                    <c:v>0</c:v>
                  </c:pt>
                  <c:pt idx="8">
                    <c:v>0</c:v>
                  </c:pt>
                </c:numCache>
              </c:numRef>
            </c:plus>
            <c:minus>
              <c:numRef>
                <c:f>[1]Sheet1!$AM$7:$AM$15</c:f>
                <c:numCache>
                  <c:formatCode>General</c:formatCode>
                  <c:ptCount val="9"/>
                  <c:pt idx="0">
                    <c:v>0.31686934737873951</c:v>
                  </c:pt>
                  <c:pt idx="1">
                    <c:v>0</c:v>
                  </c:pt>
                  <c:pt idx="2">
                    <c:v>0.3734797482243909</c:v>
                  </c:pt>
                  <c:pt idx="3">
                    <c:v>1.2582386927082068</c:v>
                  </c:pt>
                  <c:pt idx="4">
                    <c:v>17.15794588066786</c:v>
                  </c:pt>
                  <c:pt idx="5">
                    <c:v>10.815831403624324</c:v>
                  </c:pt>
                  <c:pt idx="6">
                    <c:v>0</c:v>
                  </c:pt>
                </c:numCache>
              </c:numRef>
            </c:minus>
          </c:errBars>
          <c:xVal>
            <c:numRef>
              <c:f>[1]Sheet1!$B$7:$B$15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[1]Sheet1!$AE$7:$AE$15</c:f>
              <c:numCache>
                <c:formatCode>General</c:formatCode>
                <c:ptCount val="9"/>
                <c:pt idx="0">
                  <c:v>2.52</c:v>
                </c:pt>
                <c:pt idx="1">
                  <c:v>3.0000000000000004</c:v>
                </c:pt>
                <c:pt idx="2">
                  <c:v>3.5217391304347827</c:v>
                </c:pt>
                <c:pt idx="3">
                  <c:v>4.7142857142857082</c:v>
                </c:pt>
                <c:pt idx="4">
                  <c:v>48.600000000000009</c:v>
                </c:pt>
                <c:pt idx="5">
                  <c:v>63</c:v>
                </c:pt>
              </c:numCache>
            </c:numRef>
          </c:yVal>
        </c:ser>
        <c:ser>
          <c:idx val="8"/>
          <c:order val="7"/>
          <c:tx>
            <c:strRef>
              <c:f>[1]Sheet1!$A$16</c:f>
              <c:strCache>
                <c:ptCount val="1"/>
                <c:pt idx="0">
                  <c:v>IFT @WOR=9</c:v>
                </c:pt>
              </c:strCache>
            </c:strRef>
          </c:tx>
          <c:spPr>
            <a:ln w="31750">
              <a:solidFill>
                <a:srgbClr val="C00000"/>
              </a:solidFill>
              <a:prstDash val="solid"/>
            </a:ln>
          </c:spPr>
          <c:marker>
            <c:symbol val="diamond"/>
            <c:size val="10"/>
            <c:spPr>
              <a:noFill/>
              <a:ln>
                <a:solidFill>
                  <a:srgbClr val="C00000"/>
                </a:solidFill>
              </a:ln>
            </c:spPr>
          </c:marker>
          <c:xVal>
            <c:numRef>
              <c:f>[1]Sheet1!$B$17:$B$25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[1]Sheet1!$A$17:$A$25</c:f>
              <c:numCache>
                <c:formatCode>General</c:formatCode>
                <c:ptCount val="9"/>
                <c:pt idx="0">
                  <c:v>4.5880000000000001</c:v>
                </c:pt>
                <c:pt idx="1">
                  <c:v>2.633</c:v>
                </c:pt>
                <c:pt idx="2">
                  <c:v>2.9909999999999997</c:v>
                </c:pt>
                <c:pt idx="3">
                  <c:v>0.89700000000000002</c:v>
                </c:pt>
                <c:pt idx="4">
                  <c:v>0.87000000000000055</c:v>
                </c:pt>
                <c:pt idx="5">
                  <c:v>3.2000000000000035E-2</c:v>
                </c:pt>
                <c:pt idx="6">
                  <c:v>0.6510000000000008</c:v>
                </c:pt>
                <c:pt idx="7">
                  <c:v>0.94199999999999995</c:v>
                </c:pt>
                <c:pt idx="8">
                  <c:v>0.68200000000000005</c:v>
                </c:pt>
              </c:numCache>
            </c:numRef>
          </c:yVal>
        </c:ser>
        <c:ser>
          <c:idx val="9"/>
          <c:order val="8"/>
          <c:spPr>
            <a:ln>
              <a:solidFill>
                <a:schemeClr val="tx1"/>
              </a:solidFill>
            </a:ln>
          </c:spPr>
          <c:marker>
            <c:symbol val="none"/>
          </c:marker>
          <c:xVal>
            <c:numRef>
              <c:f>[1]Sheet1!$BE$3:$BE$4</c:f>
              <c:numCache>
                <c:formatCode>General</c:formatCode>
                <c:ptCount val="2"/>
                <c:pt idx="0">
                  <c:v>0</c:v>
                </c:pt>
                <c:pt idx="1">
                  <c:v>5.5</c:v>
                </c:pt>
              </c:numCache>
            </c:numRef>
          </c:xVal>
          <c:yVal>
            <c:numRef>
              <c:f>[1]Sheet1!$BF$3:$BF$4</c:f>
              <c:numCache>
                <c:formatCode>General</c:formatCode>
                <c:ptCount val="2"/>
                <c:pt idx="0">
                  <c:v>1</c:v>
                </c:pt>
                <c:pt idx="1">
                  <c:v>1</c:v>
                </c:pt>
              </c:numCache>
            </c:numRef>
          </c:yVal>
        </c:ser>
        <c:ser>
          <c:idx val="0"/>
          <c:order val="0"/>
          <c:tx>
            <c:strRef>
              <c:f>[4]Sheet1!$N$6</c:f>
              <c:strCache>
                <c:ptCount val="1"/>
                <c:pt idx="0">
                  <c:v>Soap Partition Coefficient @WOR=24</c:v>
                </c:pt>
              </c:strCache>
            </c:strRef>
          </c:tx>
          <c:spPr>
            <a:ln w="31750">
              <a:solidFill>
                <a:srgbClr val="00B050"/>
              </a:solidFill>
            </a:ln>
          </c:spPr>
          <c:marker>
            <c:symbol val="circle"/>
            <c:size val="11"/>
            <c:spPr>
              <a:noFill/>
              <a:ln>
                <a:solidFill>
                  <a:srgbClr val="00B050"/>
                </a:solidFill>
              </a:ln>
            </c:spPr>
          </c:marker>
          <c:errBars>
            <c:errDir val="y"/>
            <c:errBarType val="both"/>
            <c:errValType val="cust"/>
            <c:plus>
              <c:numRef>
                <c:f>[4]Sheet1!$AI$7:$AI$15</c:f>
                <c:numCache>
                  <c:formatCode>General</c:formatCode>
                  <c:ptCount val="9"/>
                  <c:pt idx="0">
                    <c:v>0.89844481979426349</c:v>
                  </c:pt>
                  <c:pt idx="1">
                    <c:v>0.82580645161290367</c:v>
                  </c:pt>
                  <c:pt idx="2">
                    <c:v>1.5686258972191056</c:v>
                  </c:pt>
                  <c:pt idx="3">
                    <c:v>3.3464156998938672</c:v>
                  </c:pt>
                  <c:pt idx="4">
                    <c:v>3.9564931451408865</c:v>
                  </c:pt>
                  <c:pt idx="5">
                    <c:v>293.01477751176435</c:v>
                  </c:pt>
                  <c:pt idx="6">
                    <c:v>-733.99352870481516</c:v>
                  </c:pt>
                  <c:pt idx="7">
                    <c:v>-526.78232405891958</c:v>
                  </c:pt>
                  <c:pt idx="8">
                    <c:v>-526.78232405891958</c:v>
                  </c:pt>
                </c:numCache>
              </c:numRef>
            </c:plus>
            <c:minus>
              <c:numRef>
                <c:f>[4]Sheet1!$AM$7:$AM$15</c:f>
                <c:numCache>
                  <c:formatCode>General</c:formatCode>
                  <c:ptCount val="9"/>
                  <c:pt idx="2">
                    <c:v>1.3973786796335581</c:v>
                  </c:pt>
                  <c:pt idx="3">
                    <c:v>2.7282485229409392</c:v>
                  </c:pt>
                  <c:pt idx="4">
                    <c:v>3.3375154696368337</c:v>
                  </c:pt>
                  <c:pt idx="5">
                    <c:v>-190.68105327891755</c:v>
                  </c:pt>
                  <c:pt idx="6">
                    <c:v>-225.21309666742397</c:v>
                  </c:pt>
                  <c:pt idx="7">
                    <c:v>-478.78232405891907</c:v>
                  </c:pt>
                  <c:pt idx="8">
                    <c:v>-478.78232405891907</c:v>
                  </c:pt>
                </c:numCache>
              </c:numRef>
            </c:minus>
          </c:errBars>
          <c:xVal>
            <c:numRef>
              <c:f>[4]Sheet1!$B$7:$B$15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[4]Sheet1!$AE$7:$AE$15</c:f>
              <c:numCache>
                <c:formatCode>General</c:formatCode>
                <c:ptCount val="9"/>
                <c:pt idx="1">
                  <c:v>0.77419354838709764</c:v>
                </c:pt>
                <c:pt idx="2">
                  <c:v>1.6000000000000021</c:v>
                </c:pt>
                <c:pt idx="3">
                  <c:v>5.5384615384615383</c:v>
                </c:pt>
                <c:pt idx="4">
                  <c:v>18.666666666666668</c:v>
                </c:pt>
              </c:numCache>
            </c:numRef>
          </c:yVal>
        </c:ser>
        <c:axId val="77109888"/>
        <c:axId val="77120640"/>
      </c:scatterChart>
      <c:scatterChart>
        <c:scatterStyle val="lineMarker"/>
        <c:ser>
          <c:idx val="1"/>
          <c:order val="1"/>
          <c:tx>
            <c:strRef>
              <c:f>[4]Sheet1!$A$16</c:f>
              <c:strCache>
                <c:ptCount val="1"/>
                <c:pt idx="0">
                  <c:v>IFT @WOR=24</c:v>
                </c:pt>
              </c:strCache>
            </c:strRef>
          </c:tx>
          <c:spPr>
            <a:ln w="31750">
              <a:solidFill>
                <a:srgbClr val="C00000"/>
              </a:solidFill>
              <a:prstDash val="solid"/>
            </a:ln>
          </c:spPr>
          <c:marker>
            <c:symbol val="circle"/>
            <c:size val="10"/>
            <c:spPr>
              <a:noFill/>
              <a:ln w="6350">
                <a:solidFill>
                  <a:srgbClr val="C00000"/>
                </a:solidFill>
              </a:ln>
            </c:spPr>
          </c:marker>
          <c:xVal>
            <c:numRef>
              <c:f>[4]Sheet1!$B$17:$B$25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[4]Sheet1!$A$17:$A$25</c:f>
              <c:numCache>
                <c:formatCode>General</c:formatCode>
                <c:ptCount val="9"/>
                <c:pt idx="0">
                  <c:v>5.742</c:v>
                </c:pt>
                <c:pt idx="1">
                  <c:v>5.3869999999999996</c:v>
                </c:pt>
                <c:pt idx="2">
                  <c:v>5.1719999999999997</c:v>
                </c:pt>
                <c:pt idx="3">
                  <c:v>0.51600000000000001</c:v>
                </c:pt>
                <c:pt idx="4">
                  <c:v>0.59699999999999998</c:v>
                </c:pt>
                <c:pt idx="5">
                  <c:v>4.0000000000000022E-2</c:v>
                </c:pt>
                <c:pt idx="6">
                  <c:v>0.25800000000000001</c:v>
                </c:pt>
                <c:pt idx="7">
                  <c:v>0.74100000000000055</c:v>
                </c:pt>
                <c:pt idx="8">
                  <c:v>0.67800000000000082</c:v>
                </c:pt>
              </c:numCache>
            </c:numRef>
          </c:yVal>
        </c:ser>
        <c:axId val="77128832"/>
        <c:axId val="77122560"/>
      </c:scatterChart>
      <c:valAx>
        <c:axId val="77109888"/>
        <c:scaling>
          <c:orientation val="minMax"/>
          <c:max val="5.5"/>
          <c:min val="0"/>
        </c:scaling>
        <c:axPos val="b"/>
        <c:title>
          <c:tx>
            <c:rich>
              <a:bodyPr/>
              <a:lstStyle/>
              <a:p>
                <a:pPr>
                  <a:defRPr sz="2000">
                    <a:solidFill>
                      <a:srgbClr val="00B050"/>
                    </a:solidFill>
                  </a:defRPr>
                </a:pPr>
                <a:r>
                  <a:rPr lang="en-US" sz="2000">
                    <a:solidFill>
                      <a:srgbClr val="00B050"/>
                    </a:solidFill>
                  </a:rPr>
                  <a:t>Salinity, % Na</a:t>
                </a:r>
                <a:r>
                  <a:rPr lang="en-US" sz="2000" baseline="-25000">
                    <a:solidFill>
                      <a:srgbClr val="00B050"/>
                    </a:solidFill>
                  </a:rPr>
                  <a:t>2</a:t>
                </a:r>
                <a:r>
                  <a:rPr lang="en-US" sz="2000">
                    <a:solidFill>
                      <a:srgbClr val="00B050"/>
                    </a:solidFill>
                  </a:rPr>
                  <a:t>CO</a:t>
                </a:r>
                <a:r>
                  <a:rPr lang="en-US" sz="2000" baseline="-25000">
                    <a:solidFill>
                      <a:srgbClr val="00B050"/>
                    </a:solidFill>
                  </a:rPr>
                  <a:t>3</a:t>
                </a:r>
              </a:p>
            </c:rich>
          </c:tx>
          <c:layout>
            <c:manualLayout>
              <c:xMode val="edge"/>
              <c:yMode val="edge"/>
              <c:x val="0.38055053463144978"/>
              <c:y val="0.92209648212578565"/>
            </c:manualLayout>
          </c:layout>
        </c:title>
        <c:numFmt formatCode="General" sourceLinked="1"/>
        <c:tickLblPos val="nextTo"/>
        <c:spPr>
          <a:ln>
            <a:solidFill>
              <a:srgbClr val="00B050"/>
            </a:solidFill>
          </a:ln>
        </c:spPr>
        <c:txPr>
          <a:bodyPr/>
          <a:lstStyle/>
          <a:p>
            <a:pPr>
              <a:defRPr sz="1400" b="1">
                <a:solidFill>
                  <a:srgbClr val="00B050"/>
                </a:solidFill>
              </a:defRPr>
            </a:pPr>
            <a:endParaRPr lang="en-US"/>
          </a:p>
        </c:txPr>
        <c:crossAx val="77120640"/>
        <c:crossesAt val="1.0000000000000007E-2"/>
        <c:crossBetween val="midCat"/>
      </c:valAx>
      <c:valAx>
        <c:axId val="77120640"/>
        <c:scaling>
          <c:logBase val="10"/>
          <c:orientation val="minMax"/>
          <c:min val="1.0000000000000007E-2"/>
        </c:scaling>
        <c:axPos val="l"/>
        <c:title>
          <c:tx>
            <c:rich>
              <a:bodyPr rot="-5400000" vert="horz"/>
              <a:lstStyle/>
              <a:p>
                <a:pPr>
                  <a:defRPr sz="2000">
                    <a:solidFill>
                      <a:srgbClr val="00B050"/>
                    </a:solidFill>
                  </a:defRPr>
                </a:pPr>
                <a:r>
                  <a:rPr lang="en-US" sz="2000">
                    <a:solidFill>
                      <a:srgbClr val="00B050"/>
                    </a:solidFill>
                  </a:rPr>
                  <a:t>Soap Partition</a:t>
                </a:r>
                <a:r>
                  <a:rPr lang="en-US" sz="2000" baseline="0">
                    <a:solidFill>
                      <a:srgbClr val="00B050"/>
                    </a:solidFill>
                  </a:rPr>
                  <a:t> Coefficient</a:t>
                </a:r>
                <a:endParaRPr lang="en-US" sz="2000">
                  <a:solidFill>
                    <a:srgbClr val="00B050"/>
                  </a:solidFill>
                </a:endParaRPr>
              </a:p>
            </c:rich>
          </c:tx>
          <c:layout>
            <c:manualLayout>
              <c:xMode val="edge"/>
              <c:yMode val="edge"/>
              <c:x val="4.2803270280870123E-3"/>
              <c:y val="0.18404823428079542"/>
            </c:manualLayout>
          </c:layout>
        </c:title>
        <c:numFmt formatCode="0.E+00" sourceLinked="0"/>
        <c:minorTickMark val="in"/>
        <c:tickLblPos val="nextTo"/>
        <c:spPr>
          <a:ln>
            <a:solidFill>
              <a:srgbClr val="00B050"/>
            </a:solidFill>
          </a:ln>
        </c:spPr>
        <c:txPr>
          <a:bodyPr/>
          <a:lstStyle/>
          <a:p>
            <a:pPr>
              <a:defRPr sz="1400" b="1">
                <a:solidFill>
                  <a:srgbClr val="00B050"/>
                </a:solidFill>
              </a:defRPr>
            </a:pPr>
            <a:endParaRPr lang="en-US"/>
          </a:p>
        </c:txPr>
        <c:crossAx val="77109888"/>
        <c:crosses val="autoZero"/>
        <c:crossBetween val="midCat"/>
      </c:valAx>
      <c:valAx>
        <c:axId val="77122560"/>
        <c:scaling>
          <c:logBase val="10"/>
          <c:orientation val="minMax"/>
          <c:max val="100"/>
        </c:scaling>
        <c:axPos val="r"/>
        <c:title>
          <c:tx>
            <c:rich>
              <a:bodyPr rot="-5400000" vert="horz"/>
              <a:lstStyle/>
              <a:p>
                <a:pPr>
                  <a:defRPr sz="2000"/>
                </a:pPr>
                <a:r>
                  <a:rPr lang="en-US" sz="2000">
                    <a:solidFill>
                      <a:srgbClr val="C00000"/>
                    </a:solidFill>
                  </a:rPr>
                  <a:t>IFT,</a:t>
                </a:r>
                <a:r>
                  <a:rPr lang="en-US" sz="2000" baseline="0">
                    <a:solidFill>
                      <a:srgbClr val="C00000"/>
                    </a:solidFill>
                  </a:rPr>
                  <a:t> mN/m</a:t>
                </a:r>
                <a:endParaRPr lang="en-US" sz="2000">
                  <a:solidFill>
                    <a:srgbClr val="C00000"/>
                  </a:solidFill>
                </a:endParaRPr>
              </a:p>
            </c:rich>
          </c:tx>
          <c:layout>
            <c:manualLayout>
              <c:xMode val="edge"/>
              <c:yMode val="edge"/>
              <c:x val="0.94115634770459899"/>
              <c:y val="0.40122793456576161"/>
            </c:manualLayout>
          </c:layout>
        </c:title>
        <c:numFmt formatCode="0.E+00" sourceLinked="0"/>
        <c:tickLblPos val="nextTo"/>
        <c:spPr>
          <a:ln>
            <a:solidFill>
              <a:srgbClr val="C00000"/>
            </a:solidFill>
          </a:ln>
        </c:spPr>
        <c:txPr>
          <a:bodyPr/>
          <a:lstStyle/>
          <a:p>
            <a:pPr>
              <a:defRPr sz="1400" b="1">
                <a:solidFill>
                  <a:srgbClr val="C00000"/>
                </a:solidFill>
              </a:defRPr>
            </a:pPr>
            <a:endParaRPr lang="en-US"/>
          </a:p>
        </c:txPr>
        <c:crossAx val="77128832"/>
        <c:crosses val="max"/>
        <c:crossBetween val="midCat"/>
      </c:valAx>
      <c:valAx>
        <c:axId val="77128832"/>
        <c:scaling>
          <c:orientation val="minMax"/>
          <c:max val="5.5"/>
          <c:min val="0"/>
        </c:scaling>
        <c:axPos val="t"/>
        <c:title>
          <c:tx>
            <c:rich>
              <a:bodyPr/>
              <a:lstStyle/>
              <a:p>
                <a:pPr>
                  <a:defRPr sz="2000"/>
                </a:pPr>
                <a:r>
                  <a:rPr lang="en-US" sz="2000">
                    <a:solidFill>
                      <a:srgbClr val="C00000"/>
                    </a:solidFill>
                  </a:rPr>
                  <a:t>Salinity,</a:t>
                </a:r>
                <a:r>
                  <a:rPr lang="en-US" sz="2000" baseline="0">
                    <a:solidFill>
                      <a:srgbClr val="C00000"/>
                    </a:solidFill>
                  </a:rPr>
                  <a:t> % Na</a:t>
                </a:r>
                <a:r>
                  <a:rPr lang="en-US" sz="2000" baseline="-25000">
                    <a:solidFill>
                      <a:srgbClr val="C00000"/>
                    </a:solidFill>
                  </a:rPr>
                  <a:t>2</a:t>
                </a:r>
                <a:r>
                  <a:rPr lang="en-US" sz="2000" baseline="0">
                    <a:solidFill>
                      <a:srgbClr val="C00000"/>
                    </a:solidFill>
                  </a:rPr>
                  <a:t>CO</a:t>
                </a:r>
                <a:r>
                  <a:rPr lang="en-US" sz="2000" baseline="-25000">
                    <a:solidFill>
                      <a:srgbClr val="C00000"/>
                    </a:solidFill>
                  </a:rPr>
                  <a:t>3</a:t>
                </a:r>
              </a:p>
            </c:rich>
          </c:tx>
        </c:title>
        <c:numFmt formatCode="General" sourceLinked="1"/>
        <c:tickLblPos val="nextTo"/>
        <c:spPr>
          <a:ln>
            <a:solidFill>
              <a:srgbClr val="C00000"/>
            </a:solidFill>
          </a:ln>
        </c:spPr>
        <c:txPr>
          <a:bodyPr/>
          <a:lstStyle/>
          <a:p>
            <a:pPr>
              <a:defRPr sz="1400" b="1">
                <a:solidFill>
                  <a:srgbClr val="C00000"/>
                </a:solidFill>
              </a:defRPr>
            </a:pPr>
            <a:endParaRPr lang="en-US"/>
          </a:p>
        </c:txPr>
        <c:crossAx val="77122560"/>
        <c:crosses val="max"/>
        <c:crossBetween val="midCat"/>
      </c:valAx>
      <c:spPr>
        <a:ln>
          <a:solidFill>
            <a:srgbClr val="00B050"/>
          </a:solidFill>
        </a:ln>
      </c:spPr>
    </c:plotArea>
    <c:legend>
      <c:legendPos val="r"/>
      <c:legendEntry>
        <c:idx val="6"/>
        <c:delete val="1"/>
      </c:legendEntry>
      <c:legendEntry>
        <c:idx val="7"/>
        <c:txPr>
          <a:bodyPr/>
          <a:lstStyle/>
          <a:p>
            <a:pPr>
              <a:defRPr sz="1200" b="1">
                <a:solidFill>
                  <a:sysClr val="windowText" lastClr="000000"/>
                </a:solidFill>
              </a:defRPr>
            </a:pPr>
            <a:endParaRPr lang="en-US"/>
          </a:p>
        </c:txPr>
      </c:legendEntry>
      <c:legendEntry>
        <c:idx val="8"/>
        <c:txPr>
          <a:bodyPr/>
          <a:lstStyle/>
          <a:p>
            <a:pPr>
              <a:defRPr sz="1200" b="1">
                <a:solidFill>
                  <a:sysClr val="windowText" lastClr="000000"/>
                </a:solidFill>
              </a:defRPr>
            </a:pPr>
            <a:endParaRPr lang="en-US"/>
          </a:p>
        </c:txPr>
      </c:legendEntry>
      <c:layout>
        <c:manualLayout>
          <c:xMode val="edge"/>
          <c:yMode val="edge"/>
          <c:x val="0.47906596946699492"/>
          <c:y val="0.52213783760900945"/>
          <c:w val="0.38695951765719333"/>
          <c:h val="0.32871158242316484"/>
        </c:manualLayout>
      </c:layout>
      <c:spPr>
        <a:noFill/>
        <a:ln>
          <a:noFill/>
        </a:ln>
      </c:spPr>
      <c:txPr>
        <a:bodyPr/>
        <a:lstStyle/>
        <a:p>
          <a:pPr>
            <a:defRPr sz="1200" b="1">
              <a:solidFill>
                <a:sysClr val="windowText" lastClr="000000"/>
              </a:solidFill>
            </a:defRPr>
          </a:pPr>
          <a:endParaRPr lang="en-US"/>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639570196917788"/>
          <c:y val="6.4075518877740489E-2"/>
          <c:w val="0.83825717507947162"/>
          <c:h val="0.809537389172727"/>
        </c:manualLayout>
      </c:layout>
      <c:scatterChart>
        <c:scatterStyle val="lineMarker"/>
        <c:ser>
          <c:idx val="5"/>
          <c:order val="0"/>
          <c:tx>
            <c:strRef>
              <c:f>Sheet1!$F$3</c:f>
              <c:strCache>
                <c:ptCount val="1"/>
                <c:pt idx="0">
                  <c:v>WOR=50</c:v>
                </c:pt>
              </c:strCache>
            </c:strRef>
          </c:tx>
          <c:xVal>
            <c:numRef>
              <c:f>Sheet1!$A$4:$A$12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Sheet1!$F$4:$F$12</c:f>
              <c:numCache>
                <c:formatCode>General</c:formatCode>
                <c:ptCount val="9"/>
                <c:pt idx="3">
                  <c:v>4.4790000000000045</c:v>
                </c:pt>
                <c:pt idx="4">
                  <c:v>4.8019999999999996</c:v>
                </c:pt>
                <c:pt idx="5">
                  <c:v>2.2680000000000002</c:v>
                </c:pt>
                <c:pt idx="6">
                  <c:v>6.1599999999999975</c:v>
                </c:pt>
                <c:pt idx="7">
                  <c:v>5.9109999999999996</c:v>
                </c:pt>
                <c:pt idx="8">
                  <c:v>6.6929999999999952</c:v>
                </c:pt>
              </c:numCache>
            </c:numRef>
          </c:yVal>
        </c:ser>
        <c:ser>
          <c:idx val="4"/>
          <c:order val="1"/>
          <c:tx>
            <c:strRef>
              <c:f>Sheet1!$E$3</c:f>
              <c:strCache>
                <c:ptCount val="1"/>
                <c:pt idx="0">
                  <c:v>WOR=24</c:v>
                </c:pt>
              </c:strCache>
            </c:strRef>
          </c:tx>
          <c:xVal>
            <c:numRef>
              <c:f>Sheet1!$A$4:$A$12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Sheet1!$E$4:$E$12</c:f>
              <c:numCache>
                <c:formatCode>General</c:formatCode>
                <c:ptCount val="9"/>
                <c:pt idx="0">
                  <c:v>5.742</c:v>
                </c:pt>
                <c:pt idx="1">
                  <c:v>5.3869999999999996</c:v>
                </c:pt>
                <c:pt idx="2">
                  <c:v>5.1719999999999997</c:v>
                </c:pt>
                <c:pt idx="3">
                  <c:v>0.51600000000000001</c:v>
                </c:pt>
                <c:pt idx="4">
                  <c:v>0.59699999999999998</c:v>
                </c:pt>
                <c:pt idx="5">
                  <c:v>4.0000000000000022E-2</c:v>
                </c:pt>
                <c:pt idx="6">
                  <c:v>0.25800000000000001</c:v>
                </c:pt>
                <c:pt idx="7">
                  <c:v>0.74100000000000055</c:v>
                </c:pt>
                <c:pt idx="8">
                  <c:v>0.67800000000000082</c:v>
                </c:pt>
              </c:numCache>
            </c:numRef>
          </c:yVal>
        </c:ser>
        <c:ser>
          <c:idx val="3"/>
          <c:order val="2"/>
          <c:tx>
            <c:strRef>
              <c:f>Sheet1!$D$3</c:f>
              <c:strCache>
                <c:ptCount val="1"/>
                <c:pt idx="0">
                  <c:v>WOR=9</c:v>
                </c:pt>
              </c:strCache>
            </c:strRef>
          </c:tx>
          <c:xVal>
            <c:numRef>
              <c:f>Sheet1!$A$4:$A$12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Sheet1!$D$4:$D$12</c:f>
              <c:numCache>
                <c:formatCode>General</c:formatCode>
                <c:ptCount val="9"/>
                <c:pt idx="0">
                  <c:v>4.5880000000000001</c:v>
                </c:pt>
                <c:pt idx="1">
                  <c:v>2.633</c:v>
                </c:pt>
                <c:pt idx="2">
                  <c:v>2.9909999999999997</c:v>
                </c:pt>
                <c:pt idx="3">
                  <c:v>0.89700000000000002</c:v>
                </c:pt>
                <c:pt idx="4">
                  <c:v>0.87000000000000055</c:v>
                </c:pt>
                <c:pt idx="5">
                  <c:v>3.2000000000000035E-2</c:v>
                </c:pt>
                <c:pt idx="6">
                  <c:v>0.6510000000000008</c:v>
                </c:pt>
                <c:pt idx="7">
                  <c:v>0.94199999999999995</c:v>
                </c:pt>
                <c:pt idx="8">
                  <c:v>0.68200000000000005</c:v>
                </c:pt>
              </c:numCache>
            </c:numRef>
          </c:yVal>
        </c:ser>
        <c:ser>
          <c:idx val="2"/>
          <c:order val="3"/>
          <c:tx>
            <c:strRef>
              <c:f>Sheet1!$C$3</c:f>
              <c:strCache>
                <c:ptCount val="1"/>
                <c:pt idx="0">
                  <c:v>WOR=5</c:v>
                </c:pt>
              </c:strCache>
            </c:strRef>
          </c:tx>
          <c:xVal>
            <c:numRef>
              <c:f>Sheet1!$A$4:$A$15</c:f>
              <c:numCache>
                <c:formatCode>General</c:formatCode>
                <c:ptCount val="12"/>
                <c:pt idx="0">
                  <c:v>0.2</c:v>
                </c:pt>
                <c:pt idx="1">
                  <c:v>0.5</c:v>
                </c:pt>
                <c:pt idx="2">
                  <c:v>0.8</c:v>
                </c:pt>
                <c:pt idx="3">
                  <c:v>1</c:v>
                </c:pt>
                <c:pt idx="4">
                  <c:v>1.2</c:v>
                </c:pt>
                <c:pt idx="5">
                  <c:v>1.4</c:v>
                </c:pt>
                <c:pt idx="6">
                  <c:v>1.6</c:v>
                </c:pt>
                <c:pt idx="7">
                  <c:v>1.8</c:v>
                </c:pt>
                <c:pt idx="8">
                  <c:v>2</c:v>
                </c:pt>
                <c:pt idx="9">
                  <c:v>2.2000000000000002</c:v>
                </c:pt>
                <c:pt idx="10">
                  <c:v>2.6</c:v>
                </c:pt>
                <c:pt idx="11">
                  <c:v>3</c:v>
                </c:pt>
              </c:numCache>
            </c:numRef>
          </c:xVal>
          <c:yVal>
            <c:numRef>
              <c:f>Sheet1!$C$4:$C$15</c:f>
              <c:numCache>
                <c:formatCode>General</c:formatCode>
                <c:ptCount val="12"/>
                <c:pt idx="0">
                  <c:v>4.9779999999999998</c:v>
                </c:pt>
                <c:pt idx="1">
                  <c:v>1.47</c:v>
                </c:pt>
                <c:pt idx="2">
                  <c:v>1.24</c:v>
                </c:pt>
                <c:pt idx="3">
                  <c:v>0.14500000000000013</c:v>
                </c:pt>
                <c:pt idx="4">
                  <c:v>7.0000000000000021E-2</c:v>
                </c:pt>
                <c:pt idx="5">
                  <c:v>2.8000000000000001E-2</c:v>
                </c:pt>
                <c:pt idx="6">
                  <c:v>0.30600000000000033</c:v>
                </c:pt>
                <c:pt idx="7">
                  <c:v>0.61300000000000054</c:v>
                </c:pt>
                <c:pt idx="8">
                  <c:v>0.67000000000000082</c:v>
                </c:pt>
                <c:pt idx="9">
                  <c:v>0.38000000000000034</c:v>
                </c:pt>
                <c:pt idx="10">
                  <c:v>0.69899999999999995</c:v>
                </c:pt>
                <c:pt idx="11">
                  <c:v>0.90300000000000002</c:v>
                </c:pt>
              </c:numCache>
            </c:numRef>
          </c:yVal>
        </c:ser>
        <c:ser>
          <c:idx val="1"/>
          <c:order val="4"/>
          <c:tx>
            <c:strRef>
              <c:f>Sheet1!$B$3</c:f>
              <c:strCache>
                <c:ptCount val="1"/>
                <c:pt idx="0">
                  <c:v>WOR=3</c:v>
                </c:pt>
              </c:strCache>
            </c:strRef>
          </c:tx>
          <c:xVal>
            <c:numRef>
              <c:f>Sheet1!$A$4:$A$12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Sheet1!$B$4:$B$12</c:f>
              <c:numCache>
                <c:formatCode>General</c:formatCode>
                <c:ptCount val="9"/>
                <c:pt idx="0">
                  <c:v>4.2320000000000002</c:v>
                </c:pt>
                <c:pt idx="1">
                  <c:v>1.234</c:v>
                </c:pt>
                <c:pt idx="2">
                  <c:v>1.224999999999999</c:v>
                </c:pt>
                <c:pt idx="3">
                  <c:v>0.18600000000000014</c:v>
                </c:pt>
                <c:pt idx="4">
                  <c:v>4.7000000000000014E-2</c:v>
                </c:pt>
                <c:pt idx="5">
                  <c:v>5.1000000000000004E-2</c:v>
                </c:pt>
                <c:pt idx="6">
                  <c:v>0.45700000000000002</c:v>
                </c:pt>
                <c:pt idx="7">
                  <c:v>0.89500000000000002</c:v>
                </c:pt>
                <c:pt idx="8">
                  <c:v>1.042</c:v>
                </c:pt>
              </c:numCache>
            </c:numRef>
          </c:yVal>
        </c:ser>
        <c:ser>
          <c:idx val="0"/>
          <c:order val="5"/>
          <c:tx>
            <c:strRef>
              <c:f>Sheet1!$Q$3</c:f>
              <c:strCache>
                <c:ptCount val="1"/>
                <c:pt idx="0">
                  <c:v>WOR=1</c:v>
                </c:pt>
              </c:strCache>
            </c:strRef>
          </c:tx>
          <c:xVal>
            <c:numRef>
              <c:f>Sheet1!$P$5:$P$12</c:f>
              <c:numCache>
                <c:formatCode>General</c:formatCode>
                <c:ptCount val="8"/>
                <c:pt idx="0">
                  <c:v>0.2</c:v>
                </c:pt>
                <c:pt idx="1">
                  <c:v>0.8</c:v>
                </c:pt>
                <c:pt idx="2">
                  <c:v>1</c:v>
                </c:pt>
                <c:pt idx="3">
                  <c:v>1.2</c:v>
                </c:pt>
                <c:pt idx="4">
                  <c:v>1.4</c:v>
                </c:pt>
                <c:pt idx="5">
                  <c:v>1.6</c:v>
                </c:pt>
                <c:pt idx="6">
                  <c:v>1.8</c:v>
                </c:pt>
                <c:pt idx="7">
                  <c:v>2</c:v>
                </c:pt>
              </c:numCache>
            </c:numRef>
          </c:xVal>
          <c:yVal>
            <c:numRef>
              <c:f>Sheet1!$Q$5:$Q$12</c:f>
              <c:numCache>
                <c:formatCode>General</c:formatCode>
                <c:ptCount val="8"/>
                <c:pt idx="0">
                  <c:v>0.51900000000000002</c:v>
                </c:pt>
                <c:pt idx="1">
                  <c:v>4.5000000000000012E-2</c:v>
                </c:pt>
                <c:pt idx="2">
                  <c:v>1.6000000000000018E-2</c:v>
                </c:pt>
                <c:pt idx="3">
                  <c:v>8.0000000000000106E-3</c:v>
                </c:pt>
                <c:pt idx="4">
                  <c:v>2.0000000000000022E-3</c:v>
                </c:pt>
                <c:pt idx="5">
                  <c:v>6.0000000000000032E-2</c:v>
                </c:pt>
                <c:pt idx="6">
                  <c:v>4.9000000000000044E-2</c:v>
                </c:pt>
                <c:pt idx="7">
                  <c:v>3.7999999999999999E-2</c:v>
                </c:pt>
              </c:numCache>
            </c:numRef>
          </c:yVal>
        </c:ser>
        <c:axId val="75087872"/>
        <c:axId val="75089792"/>
      </c:scatterChart>
      <c:valAx>
        <c:axId val="75087872"/>
        <c:scaling>
          <c:orientation val="minMax"/>
        </c:scaling>
        <c:axPos val="b"/>
        <c:title>
          <c:tx>
            <c:rich>
              <a:bodyPr/>
              <a:lstStyle/>
              <a:p>
                <a:pPr>
                  <a:defRPr sz="2000"/>
                </a:pPr>
                <a:r>
                  <a:rPr lang="en-US" sz="2000" dirty="0"/>
                  <a:t>Na</a:t>
                </a:r>
                <a:r>
                  <a:rPr lang="en-US" sz="2000" baseline="-25000" dirty="0"/>
                  <a:t>2</a:t>
                </a:r>
                <a:r>
                  <a:rPr lang="en-US" sz="2000" dirty="0"/>
                  <a:t>CO</a:t>
                </a:r>
                <a:r>
                  <a:rPr lang="en-US" sz="2000" baseline="-25000" dirty="0"/>
                  <a:t>3 </a:t>
                </a:r>
                <a:r>
                  <a:rPr lang="en-US" sz="2000" dirty="0"/>
                  <a:t>Concentration,</a:t>
                </a:r>
                <a:r>
                  <a:rPr lang="en-US" sz="2000" baseline="0" dirty="0"/>
                  <a:t> %</a:t>
                </a:r>
                <a:endParaRPr lang="en-US" sz="2000" dirty="0"/>
              </a:p>
            </c:rich>
          </c:tx>
          <c:layout/>
        </c:title>
        <c:numFmt formatCode="General" sourceLinked="1"/>
        <c:tickLblPos val="nextTo"/>
        <c:txPr>
          <a:bodyPr/>
          <a:lstStyle/>
          <a:p>
            <a:pPr>
              <a:defRPr sz="1400" b="1"/>
            </a:pPr>
            <a:endParaRPr lang="en-US"/>
          </a:p>
        </c:txPr>
        <c:crossAx val="75089792"/>
        <c:crossesAt val="1.0000000000000022E-3"/>
        <c:crossBetween val="midCat"/>
      </c:valAx>
      <c:valAx>
        <c:axId val="75089792"/>
        <c:scaling>
          <c:logBase val="10"/>
          <c:orientation val="minMax"/>
        </c:scaling>
        <c:axPos val="l"/>
        <c:title>
          <c:tx>
            <c:rich>
              <a:bodyPr rot="-5400000" vert="horz"/>
              <a:lstStyle/>
              <a:p>
                <a:pPr>
                  <a:defRPr sz="2000"/>
                </a:pPr>
                <a:r>
                  <a:rPr lang="en-US" sz="2000" dirty="0"/>
                  <a:t>IFT, mN/m</a:t>
                </a:r>
              </a:p>
            </c:rich>
          </c:tx>
          <c:layout/>
        </c:title>
        <c:numFmt formatCode="0.E+00" sourceLinked="0"/>
        <c:tickLblPos val="nextTo"/>
        <c:txPr>
          <a:bodyPr/>
          <a:lstStyle/>
          <a:p>
            <a:pPr>
              <a:defRPr sz="1400" b="1"/>
            </a:pPr>
            <a:endParaRPr lang="en-US"/>
          </a:p>
        </c:txPr>
        <c:crossAx val="75087872"/>
        <c:crosses val="autoZero"/>
        <c:crossBetween val="midCat"/>
      </c:valAx>
    </c:plotArea>
    <c:legend>
      <c:legendPos val="r"/>
      <c:layout>
        <c:manualLayout>
          <c:xMode val="edge"/>
          <c:yMode val="edge"/>
          <c:x val="0.81896914461341164"/>
          <c:y val="0.52316012099318399"/>
          <c:w val="0.15238870591718201"/>
          <c:h val="0.31574338296392501"/>
        </c:manualLayout>
      </c:layout>
      <c:txPr>
        <a:bodyPr/>
        <a:lstStyle/>
        <a:p>
          <a:pPr>
            <a:defRPr sz="1400" b="1"/>
          </a:pPr>
          <a:endParaRPr lang="en-US"/>
        </a:p>
      </c:txPr>
    </c:legend>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271824795024044E-2"/>
          <c:y val="0.16433160752166301"/>
          <c:w val="0.90046294908328939"/>
          <c:h val="0.73297271060295499"/>
        </c:manualLayout>
      </c:layout>
      <c:barChart>
        <c:barDir val="col"/>
        <c:grouping val="clustered"/>
        <c:ser>
          <c:idx val="0"/>
          <c:order val="3"/>
          <c:tx>
            <c:strRef>
              <c:f>[1]Sheet1!$AH$5</c:f>
              <c:strCache>
                <c:ptCount val="1"/>
                <c:pt idx="0">
                  <c:v>water soluble active soap number @WOR=3</c:v>
                </c:pt>
              </c:strCache>
            </c:strRef>
          </c:tx>
          <c:spPr>
            <a:solidFill>
              <a:schemeClr val="bg1">
                <a:lumMod val="50000"/>
              </a:schemeClr>
            </a:solidFill>
            <a:ln>
              <a:solidFill>
                <a:schemeClr val="bg1">
                  <a:lumMod val="65000"/>
                </a:schemeClr>
              </a:solidFill>
            </a:ln>
          </c:spPr>
          <c:errBars>
            <c:errBarType val="both"/>
            <c:errValType val="cust"/>
            <c:plus>
              <c:numRef>
                <c:f>[1]Sheet1!$AF$6:$AF$14</c:f>
                <c:numCache>
                  <c:formatCode>General</c:formatCode>
                  <c:ptCount val="9"/>
                  <c:pt idx="0">
                    <c:v>5.7740000000000178E-3</c:v>
                  </c:pt>
                  <c:pt idx="1">
                    <c:v>2.5165999999999997E-2</c:v>
                  </c:pt>
                  <c:pt idx="2">
                    <c:v>1.0000000000000005E-2</c:v>
                  </c:pt>
                  <c:pt idx="3">
                    <c:v>1.5275000000000004E-2</c:v>
                  </c:pt>
                  <c:pt idx="4">
                    <c:v>5.7740000000000178E-3</c:v>
                  </c:pt>
                  <c:pt idx="5">
                    <c:v>5.7740000000000178E-3</c:v>
                  </c:pt>
                  <c:pt idx="6">
                    <c:v>5.7740000000000178E-3</c:v>
                  </c:pt>
                  <c:pt idx="7">
                    <c:v>5.7740000000000178E-3</c:v>
                  </c:pt>
                  <c:pt idx="8">
                    <c:v>5.7740000000000178E-3</c:v>
                  </c:pt>
                </c:numCache>
              </c:numRef>
            </c:plus>
            <c:minus>
              <c:numRef>
                <c:f>[1]Sheet1!$AF$6:$AF$14</c:f>
                <c:numCache>
                  <c:formatCode>General</c:formatCode>
                  <c:ptCount val="9"/>
                  <c:pt idx="0">
                    <c:v>5.7740000000000178E-3</c:v>
                  </c:pt>
                  <c:pt idx="1">
                    <c:v>2.5165999999999997E-2</c:v>
                  </c:pt>
                  <c:pt idx="2">
                    <c:v>1.0000000000000005E-2</c:v>
                  </c:pt>
                  <c:pt idx="3">
                    <c:v>1.5275000000000004E-2</c:v>
                  </c:pt>
                  <c:pt idx="4">
                    <c:v>5.7740000000000178E-3</c:v>
                  </c:pt>
                  <c:pt idx="5">
                    <c:v>5.7740000000000178E-3</c:v>
                  </c:pt>
                  <c:pt idx="6">
                    <c:v>5.7740000000000178E-3</c:v>
                  </c:pt>
                  <c:pt idx="7">
                    <c:v>5.7740000000000178E-3</c:v>
                  </c:pt>
                  <c:pt idx="8">
                    <c:v>5.7740000000000178E-3</c:v>
                  </c:pt>
                </c:numCache>
              </c:numRef>
            </c:minus>
          </c:errBars>
          <c:cat>
            <c:strRef>
              <c:f>[1]Sheet1!$AB$6:$AB$14</c:f>
              <c:strCache>
                <c:ptCount val="9"/>
                <c:pt idx="0">
                  <c:v>0.2(0.02)</c:v>
                </c:pt>
                <c:pt idx="1">
                  <c:v>0.5 (0.05)</c:v>
                </c:pt>
                <c:pt idx="2">
                  <c:v>1.0 (0.09)</c:v>
                </c:pt>
                <c:pt idx="3">
                  <c:v>1.5 (0.14)</c:v>
                </c:pt>
                <c:pt idx="4">
                  <c:v>2.0 (0.19)</c:v>
                </c:pt>
                <c:pt idx="5">
                  <c:v>2.5 (0.24)</c:v>
                </c:pt>
                <c:pt idx="6">
                  <c:v>3.0 ( 0.28)</c:v>
                </c:pt>
                <c:pt idx="7">
                  <c:v>3.5 (0.33)</c:v>
                </c:pt>
                <c:pt idx="8">
                  <c:v>5.0(0.47)</c:v>
                </c:pt>
              </c:strCache>
            </c:strRef>
          </c:cat>
          <c:val>
            <c:numRef>
              <c:f>[1]Sheet1!$AH$6:$AH$14</c:f>
              <c:numCache>
                <c:formatCode>General</c:formatCode>
                <c:ptCount val="9"/>
                <c:pt idx="0">
                  <c:v>0.23</c:v>
                </c:pt>
                <c:pt idx="1">
                  <c:v>0.23</c:v>
                </c:pt>
                <c:pt idx="2">
                  <c:v>0.16</c:v>
                </c:pt>
                <c:pt idx="3">
                  <c:v>0.17</c:v>
                </c:pt>
                <c:pt idx="4">
                  <c:v>2.0000000000000011E-2</c:v>
                </c:pt>
                <c:pt idx="5">
                  <c:v>0</c:v>
                </c:pt>
                <c:pt idx="6">
                  <c:v>1.0000000000000005E-2</c:v>
                </c:pt>
                <c:pt idx="7">
                  <c:v>0</c:v>
                </c:pt>
                <c:pt idx="8">
                  <c:v>0</c:v>
                </c:pt>
              </c:numCache>
            </c:numRef>
          </c:val>
        </c:ser>
        <c:ser>
          <c:idx val="2"/>
          <c:order val="4"/>
          <c:tx>
            <c:strRef>
              <c:f>[2]Sheet1!$AE$5</c:f>
              <c:strCache>
                <c:ptCount val="1"/>
                <c:pt idx="0">
                  <c:v>water soluble active soap number @WOR=5</c:v>
                </c:pt>
              </c:strCache>
            </c:strRef>
          </c:tx>
          <c:spPr>
            <a:solidFill>
              <a:schemeClr val="tx1"/>
            </a:solidFill>
            <a:ln>
              <a:solidFill>
                <a:schemeClr val="tx1"/>
              </a:solidFill>
            </a:ln>
          </c:spPr>
          <c:errBars>
            <c:errBarType val="both"/>
            <c:errValType val="cust"/>
            <c:plus>
              <c:numRef>
                <c:f>[2]Sheet1!$R$50:$R$58</c:f>
                <c:numCache>
                  <c:formatCode>General</c:formatCode>
                  <c:ptCount val="9"/>
                  <c:pt idx="0">
                    <c:v>7.0710000000000226E-3</c:v>
                  </c:pt>
                  <c:pt idx="1">
                    <c:v>7.0710000000000226E-3</c:v>
                  </c:pt>
                  <c:pt idx="2">
                    <c:v>7.0710000000000226E-3</c:v>
                  </c:pt>
                  <c:pt idx="3">
                    <c:v>1.4142000000000005E-2</c:v>
                  </c:pt>
                  <c:pt idx="4">
                    <c:v>1.4142000000000005E-2</c:v>
                  </c:pt>
                  <c:pt idx="5">
                    <c:v>7.0710000000000226E-3</c:v>
                  </c:pt>
                  <c:pt idx="6">
                    <c:v>7.0710000000000226E-3</c:v>
                  </c:pt>
                  <c:pt idx="7">
                    <c:v>7.0710000000000226E-3</c:v>
                  </c:pt>
                  <c:pt idx="8">
                    <c:v>7.0710000000000226E-3</c:v>
                  </c:pt>
                </c:numCache>
              </c:numRef>
            </c:plus>
            <c:minus>
              <c:numRef>
                <c:f>[2]Sheet1!$R$50:$R$58</c:f>
                <c:numCache>
                  <c:formatCode>General</c:formatCode>
                  <c:ptCount val="9"/>
                  <c:pt idx="0">
                    <c:v>7.0710000000000226E-3</c:v>
                  </c:pt>
                  <c:pt idx="1">
                    <c:v>7.0710000000000226E-3</c:v>
                  </c:pt>
                  <c:pt idx="2">
                    <c:v>7.0710000000000226E-3</c:v>
                  </c:pt>
                  <c:pt idx="3">
                    <c:v>1.4142000000000005E-2</c:v>
                  </c:pt>
                  <c:pt idx="4">
                    <c:v>1.4142000000000005E-2</c:v>
                  </c:pt>
                  <c:pt idx="5">
                    <c:v>7.0710000000000226E-3</c:v>
                  </c:pt>
                  <c:pt idx="6">
                    <c:v>7.0710000000000226E-3</c:v>
                  </c:pt>
                  <c:pt idx="7">
                    <c:v>7.0710000000000226E-3</c:v>
                  </c:pt>
                  <c:pt idx="8">
                    <c:v>7.0710000000000226E-3</c:v>
                  </c:pt>
                </c:numCache>
              </c:numRef>
            </c:minus>
          </c:errBars>
          <c:cat>
            <c:strRef>
              <c:f>[2]Sheet1!$AB$6:$AB$13</c:f>
              <c:strCache>
                <c:ptCount val="8"/>
                <c:pt idx="0">
                  <c:v>0.2(0.02)</c:v>
                </c:pt>
                <c:pt idx="1">
                  <c:v>0.5 (0.05)</c:v>
                </c:pt>
                <c:pt idx="2">
                  <c:v>1.0 (0.09)</c:v>
                </c:pt>
                <c:pt idx="3">
                  <c:v>1.5 (0.14)</c:v>
                </c:pt>
                <c:pt idx="4">
                  <c:v>2.0 (0.19)</c:v>
                </c:pt>
                <c:pt idx="5">
                  <c:v>2.5 (0.24)</c:v>
                </c:pt>
                <c:pt idx="6">
                  <c:v>3.0 ( 0.28)</c:v>
                </c:pt>
                <c:pt idx="7">
                  <c:v>3.5 (0.33)</c:v>
                </c:pt>
              </c:strCache>
            </c:strRef>
          </c:cat>
          <c:val>
            <c:numRef>
              <c:f>[2]Sheet1!$AE$6:$AE$13</c:f>
              <c:numCache>
                <c:formatCode>General</c:formatCode>
                <c:ptCount val="8"/>
                <c:pt idx="0">
                  <c:v>0.21000000000000021</c:v>
                </c:pt>
                <c:pt idx="1">
                  <c:v>0.22</c:v>
                </c:pt>
                <c:pt idx="2">
                  <c:v>0.16</c:v>
                </c:pt>
                <c:pt idx="3">
                  <c:v>0.14000000000000001</c:v>
                </c:pt>
                <c:pt idx="4">
                  <c:v>4.0000000000000022E-2</c:v>
                </c:pt>
                <c:pt idx="5">
                  <c:v>0</c:v>
                </c:pt>
                <c:pt idx="6">
                  <c:v>1.0000000000000005E-2</c:v>
                </c:pt>
                <c:pt idx="7">
                  <c:v>1.0000000000000005E-2</c:v>
                </c:pt>
              </c:numCache>
            </c:numRef>
          </c:val>
        </c:ser>
        <c:ser>
          <c:idx val="4"/>
          <c:order val="5"/>
          <c:tx>
            <c:strRef>
              <c:f>[3]Sheet1!$R$5</c:f>
              <c:strCache>
                <c:ptCount val="1"/>
                <c:pt idx="0">
                  <c:v>water soluble active soap number @WOR=9</c:v>
                </c:pt>
              </c:strCache>
            </c:strRef>
          </c:tx>
          <c:spPr>
            <a:solidFill>
              <a:srgbClr val="00B0F0"/>
            </a:solidFill>
            <a:ln>
              <a:solidFill>
                <a:srgbClr val="00B0F0"/>
              </a:solidFill>
            </a:ln>
          </c:spPr>
          <c:errBars>
            <c:errBarType val="both"/>
            <c:errValType val="cust"/>
            <c:plus>
              <c:numRef>
                <c:f>[3]Sheet1!$S$6:$S$14</c:f>
                <c:numCache>
                  <c:formatCode>General</c:formatCode>
                  <c:ptCount val="9"/>
                  <c:pt idx="0">
                    <c:v>7.0710000000000226E-3</c:v>
                  </c:pt>
                  <c:pt idx="1">
                    <c:v>0</c:v>
                  </c:pt>
                  <c:pt idx="2">
                    <c:v>7.0710000000000226E-3</c:v>
                  </c:pt>
                  <c:pt idx="3">
                    <c:v>2.1213000000000044E-2</c:v>
                  </c:pt>
                  <c:pt idx="4">
                    <c:v>2.1213000000000044E-2</c:v>
                  </c:pt>
                  <c:pt idx="5">
                    <c:v>7.0710000000000226E-3</c:v>
                  </c:pt>
                  <c:pt idx="6">
                    <c:v>0</c:v>
                  </c:pt>
                  <c:pt idx="7">
                    <c:v>7.0710000000000226E-3</c:v>
                  </c:pt>
                  <c:pt idx="8">
                    <c:v>7.0710000000000226E-3</c:v>
                  </c:pt>
                </c:numCache>
              </c:numRef>
            </c:plus>
            <c:minus>
              <c:numRef>
                <c:f>[3]Sheet1!$S$6:$S$14</c:f>
                <c:numCache>
                  <c:formatCode>General</c:formatCode>
                  <c:ptCount val="9"/>
                  <c:pt idx="0">
                    <c:v>7.0710000000000226E-3</c:v>
                  </c:pt>
                  <c:pt idx="1">
                    <c:v>0</c:v>
                  </c:pt>
                  <c:pt idx="2">
                    <c:v>7.0710000000000226E-3</c:v>
                  </c:pt>
                  <c:pt idx="3">
                    <c:v>2.1213000000000044E-2</c:v>
                  </c:pt>
                  <c:pt idx="4">
                    <c:v>2.1213000000000044E-2</c:v>
                  </c:pt>
                  <c:pt idx="5">
                    <c:v>7.0710000000000226E-3</c:v>
                  </c:pt>
                  <c:pt idx="6">
                    <c:v>0</c:v>
                  </c:pt>
                  <c:pt idx="7">
                    <c:v>7.0710000000000226E-3</c:v>
                  </c:pt>
                  <c:pt idx="8">
                    <c:v>7.0710000000000226E-3</c:v>
                  </c:pt>
                </c:numCache>
              </c:numRef>
            </c:minus>
          </c:errBars>
          <c:cat>
            <c:strRef>
              <c:f>[3]Sheet1!$P$6:$P$14</c:f>
              <c:strCache>
                <c:ptCount val="9"/>
                <c:pt idx="0">
                  <c:v>0.2(0.02)</c:v>
                </c:pt>
                <c:pt idx="1">
                  <c:v>0.5 (0.05)</c:v>
                </c:pt>
                <c:pt idx="2">
                  <c:v>1.0 (0.1)</c:v>
                </c:pt>
                <c:pt idx="3">
                  <c:v>1.5 (0.14)</c:v>
                </c:pt>
                <c:pt idx="4">
                  <c:v>2.0 (0.19)</c:v>
                </c:pt>
                <c:pt idx="5">
                  <c:v>2.5 (0.24)</c:v>
                </c:pt>
                <c:pt idx="6">
                  <c:v>3.0 ( 0.29)</c:v>
                </c:pt>
                <c:pt idx="7">
                  <c:v>3.5 (0.33)</c:v>
                </c:pt>
                <c:pt idx="8">
                  <c:v>5.0 (0.47)</c:v>
                </c:pt>
              </c:strCache>
            </c:strRef>
          </c:cat>
          <c:val>
            <c:numRef>
              <c:f>[3]Sheet1!$R$6:$R$14</c:f>
              <c:numCache>
                <c:formatCode>General</c:formatCode>
                <c:ptCount val="9"/>
                <c:pt idx="0">
                  <c:v>0.25</c:v>
                </c:pt>
                <c:pt idx="1">
                  <c:v>0.24000000000000021</c:v>
                </c:pt>
                <c:pt idx="2">
                  <c:v>0.23</c:v>
                </c:pt>
                <c:pt idx="3">
                  <c:v>0.21000000000000021</c:v>
                </c:pt>
                <c:pt idx="4">
                  <c:v>0.05</c:v>
                </c:pt>
                <c:pt idx="5">
                  <c:v>4.0000000000000022E-2</c:v>
                </c:pt>
                <c:pt idx="6">
                  <c:v>0</c:v>
                </c:pt>
                <c:pt idx="7">
                  <c:v>1.0000000000000005E-2</c:v>
                </c:pt>
                <c:pt idx="8">
                  <c:v>0</c:v>
                </c:pt>
              </c:numCache>
            </c:numRef>
          </c:val>
        </c:ser>
        <c:ser>
          <c:idx val="6"/>
          <c:order val="6"/>
          <c:tx>
            <c:strRef>
              <c:f>[4]Sheet1!$AE$4</c:f>
              <c:strCache>
                <c:ptCount val="1"/>
                <c:pt idx="0">
                  <c:v>water soluble active soap number @WOR=24</c:v>
                </c:pt>
              </c:strCache>
            </c:strRef>
          </c:tx>
          <c:spPr>
            <a:solidFill>
              <a:srgbClr val="00B050"/>
            </a:solidFill>
            <a:ln>
              <a:solidFill>
                <a:srgbClr val="00B050"/>
              </a:solidFill>
            </a:ln>
          </c:spPr>
          <c:errBars>
            <c:errBarType val="both"/>
            <c:errValType val="cust"/>
            <c:plus>
              <c:numRef>
                <c:f>[4]Sheet1!$AC$5:$AC$13</c:f>
                <c:numCache>
                  <c:formatCode>General</c:formatCode>
                  <c:ptCount val="9"/>
                  <c:pt idx="0">
                    <c:v>1.1547000000000003E-2</c:v>
                  </c:pt>
                  <c:pt idx="1">
                    <c:v>1.0000000000000005E-2</c:v>
                  </c:pt>
                  <c:pt idx="2">
                    <c:v>1.7321000000000013E-2</c:v>
                  </c:pt>
                  <c:pt idx="3">
                    <c:v>2.6458000000000016E-2</c:v>
                  </c:pt>
                  <c:pt idx="4">
                    <c:v>1.5275000000000004E-2</c:v>
                  </c:pt>
                  <c:pt idx="5">
                    <c:v>5.7740000000000178E-3</c:v>
                  </c:pt>
                  <c:pt idx="6">
                    <c:v>2.0817000000000002E-2</c:v>
                  </c:pt>
                  <c:pt idx="7">
                    <c:v>1.5275000000000004E-2</c:v>
                  </c:pt>
                  <c:pt idx="8">
                    <c:v>1.5275000000000004E-2</c:v>
                  </c:pt>
                </c:numCache>
              </c:numRef>
            </c:plus>
            <c:minus>
              <c:numRef>
                <c:f>[4]Sheet1!$AC$5:$AC$13</c:f>
                <c:numCache>
                  <c:formatCode>General</c:formatCode>
                  <c:ptCount val="9"/>
                  <c:pt idx="0">
                    <c:v>1.1547000000000003E-2</c:v>
                  </c:pt>
                  <c:pt idx="1">
                    <c:v>1.0000000000000005E-2</c:v>
                  </c:pt>
                  <c:pt idx="2">
                    <c:v>1.7321000000000013E-2</c:v>
                  </c:pt>
                  <c:pt idx="3">
                    <c:v>2.6458000000000016E-2</c:v>
                  </c:pt>
                  <c:pt idx="4">
                    <c:v>1.5275000000000004E-2</c:v>
                  </c:pt>
                  <c:pt idx="5">
                    <c:v>5.7740000000000178E-3</c:v>
                  </c:pt>
                  <c:pt idx="6">
                    <c:v>2.0817000000000002E-2</c:v>
                  </c:pt>
                  <c:pt idx="7">
                    <c:v>1.5275000000000004E-2</c:v>
                  </c:pt>
                  <c:pt idx="8">
                    <c:v>1.5275000000000004E-2</c:v>
                  </c:pt>
                </c:numCache>
              </c:numRef>
            </c:minus>
          </c:errBars>
          <c:cat>
            <c:strRef>
              <c:f>[4]Sheet1!$Z$5:$Z$13</c:f>
              <c:strCache>
                <c:ptCount val="9"/>
                <c:pt idx="0">
                  <c:v>0.2(0.02)</c:v>
                </c:pt>
                <c:pt idx="1">
                  <c:v>0.5 (0.05)</c:v>
                </c:pt>
                <c:pt idx="2">
                  <c:v>1.0 (0.09)</c:v>
                </c:pt>
                <c:pt idx="3">
                  <c:v>1.5 (0.14)</c:v>
                </c:pt>
                <c:pt idx="4">
                  <c:v>2.0 (0.19)</c:v>
                </c:pt>
                <c:pt idx="5">
                  <c:v>2.5 (0.24)</c:v>
                </c:pt>
                <c:pt idx="6">
                  <c:v>3.0 ( 0.28)</c:v>
                </c:pt>
                <c:pt idx="7">
                  <c:v>3.5 (0.33)</c:v>
                </c:pt>
                <c:pt idx="8">
                  <c:v>5.0 (0.47)</c:v>
                </c:pt>
              </c:strCache>
            </c:strRef>
          </c:cat>
          <c:val>
            <c:numRef>
              <c:f>[4]Sheet1!$AE$5:$AE$13</c:f>
              <c:numCache>
                <c:formatCode>General</c:formatCode>
                <c:ptCount val="9"/>
                <c:pt idx="0">
                  <c:v>0.32000000000000156</c:v>
                </c:pt>
                <c:pt idx="1">
                  <c:v>0.3100000000000015</c:v>
                </c:pt>
                <c:pt idx="2">
                  <c:v>0.30000000000000032</c:v>
                </c:pt>
                <c:pt idx="3">
                  <c:v>0.26</c:v>
                </c:pt>
                <c:pt idx="4">
                  <c:v>0.18000000000000024</c:v>
                </c:pt>
                <c:pt idx="5">
                  <c:v>3.0000000000000002E-2</c:v>
                </c:pt>
                <c:pt idx="6">
                  <c:v>1.0000000000000005E-2</c:v>
                </c:pt>
                <c:pt idx="7">
                  <c:v>0</c:v>
                </c:pt>
                <c:pt idx="8">
                  <c:v>0</c:v>
                </c:pt>
              </c:numCache>
            </c:numRef>
          </c:val>
        </c:ser>
        <c:axId val="77294976"/>
        <c:axId val="77309440"/>
      </c:barChart>
      <c:lineChart>
        <c:grouping val="standard"/>
        <c:ser>
          <c:idx val="3"/>
          <c:order val="0"/>
          <c:tx>
            <c:strRef>
              <c:f>[1]Sheet1!$R$5</c:f>
              <c:strCache>
                <c:ptCount val="1"/>
                <c:pt idx="0">
                  <c:v>Soap Extracted by IPA @ WOR=3</c:v>
                </c:pt>
              </c:strCache>
            </c:strRef>
          </c:tx>
          <c:spPr>
            <a:ln>
              <a:solidFill>
                <a:srgbClr val="FF0000"/>
              </a:solidFill>
              <a:prstDash val="sysDash"/>
            </a:ln>
          </c:spPr>
          <c:marker>
            <c:symbol val="square"/>
            <c:size val="10"/>
            <c:spPr>
              <a:noFill/>
              <a:ln>
                <a:solidFill>
                  <a:srgbClr val="FF0000"/>
                </a:solidFill>
              </a:ln>
            </c:spPr>
          </c:marker>
          <c:errBars>
            <c:errDir val="y"/>
            <c:errBarType val="both"/>
            <c:errValType val="cust"/>
            <c:plus>
              <c:numRef>
                <c:f>[1]Sheet1!$U$6:$U$13</c:f>
                <c:numCache>
                  <c:formatCode>General</c:formatCode>
                  <c:ptCount val="8"/>
                  <c:pt idx="1">
                    <c:v>1.4142000000000005E-2</c:v>
                  </c:pt>
                  <c:pt idx="2">
                    <c:v>1.4142000000000005E-2</c:v>
                  </c:pt>
                  <c:pt idx="3">
                    <c:v>7.0710000000000226E-3</c:v>
                  </c:pt>
                  <c:pt idx="4">
                    <c:v>7.0710000000000226E-3</c:v>
                  </c:pt>
                  <c:pt idx="5">
                    <c:v>1.4142000000000005E-2</c:v>
                  </c:pt>
                  <c:pt idx="6">
                    <c:v>7.0710000000000226E-3</c:v>
                  </c:pt>
                  <c:pt idx="7">
                    <c:v>4.2426000000000033E-2</c:v>
                  </c:pt>
                </c:numCache>
              </c:numRef>
            </c:plus>
            <c:minus>
              <c:numRef>
                <c:f>[1]Sheet1!$U$6:$U$13</c:f>
                <c:numCache>
                  <c:formatCode>General</c:formatCode>
                  <c:ptCount val="8"/>
                  <c:pt idx="1">
                    <c:v>1.4142000000000005E-2</c:v>
                  </c:pt>
                  <c:pt idx="2">
                    <c:v>1.4142000000000005E-2</c:v>
                  </c:pt>
                  <c:pt idx="3">
                    <c:v>7.0710000000000226E-3</c:v>
                  </c:pt>
                  <c:pt idx="4">
                    <c:v>7.0710000000000226E-3</c:v>
                  </c:pt>
                  <c:pt idx="5">
                    <c:v>1.4142000000000005E-2</c:v>
                  </c:pt>
                  <c:pt idx="6">
                    <c:v>7.0710000000000226E-3</c:v>
                  </c:pt>
                  <c:pt idx="7">
                    <c:v>4.2426000000000033E-2</c:v>
                  </c:pt>
                </c:numCache>
              </c:numRef>
            </c:minus>
          </c:errBars>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[1]Sheet1!$R$6:$R$13</c:f>
              <c:numCache>
                <c:formatCode>General</c:formatCode>
                <c:ptCount val="8"/>
                <c:pt idx="1">
                  <c:v>0.60000000000000164</c:v>
                </c:pt>
                <c:pt idx="2">
                  <c:v>0.60000000000000164</c:v>
                </c:pt>
                <c:pt idx="3">
                  <c:v>0.59</c:v>
                </c:pt>
                <c:pt idx="4">
                  <c:v>0.59</c:v>
                </c:pt>
                <c:pt idx="5">
                  <c:v>0.60000000000000164</c:v>
                </c:pt>
                <c:pt idx="6">
                  <c:v>0.59</c:v>
                </c:pt>
                <c:pt idx="7">
                  <c:v>0.59</c:v>
                </c:pt>
              </c:numCache>
            </c:numRef>
          </c:val>
        </c:ser>
        <c:ser>
          <c:idx val="5"/>
          <c:order val="1"/>
          <c:tx>
            <c:strRef>
              <c:f>[2]Sheet1!$R$5</c:f>
              <c:strCache>
                <c:ptCount val="1"/>
                <c:pt idx="0">
                  <c:v>Soap Extracted by IPA @WOR=5</c:v>
                </c:pt>
              </c:strCache>
            </c:strRef>
          </c:tx>
          <c:spPr>
            <a:ln>
              <a:solidFill>
                <a:srgbClr val="FF0000"/>
              </a:solidFill>
              <a:prstDash val="sysDash"/>
            </a:ln>
          </c:spPr>
          <c:marker>
            <c:symbol val="circle"/>
            <c:size val="7"/>
            <c:spPr>
              <a:noFill/>
              <a:ln>
                <a:solidFill>
                  <a:srgbClr val="FF0000"/>
                </a:solidFill>
              </a:ln>
            </c:spPr>
          </c:marker>
          <c:errBars>
            <c:errDir val="y"/>
            <c:errBarType val="both"/>
            <c:errValType val="cust"/>
            <c:plus>
              <c:numRef>
                <c:f>[2]Sheet1!$U$50:$U$57</c:f>
                <c:numCache>
                  <c:formatCode>General</c:formatCode>
                  <c:ptCount val="8"/>
                  <c:pt idx="1">
                    <c:v>1.4142000000000005E-2</c:v>
                  </c:pt>
                  <c:pt idx="2">
                    <c:v>2.1213000000000044E-2</c:v>
                  </c:pt>
                  <c:pt idx="3">
                    <c:v>1.4142000000000005E-2</c:v>
                  </c:pt>
                  <c:pt idx="4">
                    <c:v>1.4142000000000005E-2</c:v>
                  </c:pt>
                  <c:pt idx="5">
                    <c:v>0</c:v>
                  </c:pt>
                  <c:pt idx="6">
                    <c:v>1.4142000000000005E-2</c:v>
                  </c:pt>
                  <c:pt idx="7">
                    <c:v>2.8284000000000011E-2</c:v>
                  </c:pt>
                </c:numCache>
              </c:numRef>
            </c:plus>
            <c:minus>
              <c:numRef>
                <c:f>[2]Sheet1!$U$50:$U$57</c:f>
                <c:numCache>
                  <c:formatCode>General</c:formatCode>
                  <c:ptCount val="8"/>
                  <c:pt idx="1">
                    <c:v>1.4142000000000005E-2</c:v>
                  </c:pt>
                  <c:pt idx="2">
                    <c:v>2.1213000000000044E-2</c:v>
                  </c:pt>
                  <c:pt idx="3">
                    <c:v>1.4142000000000005E-2</c:v>
                  </c:pt>
                  <c:pt idx="4">
                    <c:v>1.4142000000000005E-2</c:v>
                  </c:pt>
                  <c:pt idx="5">
                    <c:v>0</c:v>
                  </c:pt>
                  <c:pt idx="6">
                    <c:v>1.4142000000000005E-2</c:v>
                  </c:pt>
                  <c:pt idx="7">
                    <c:v>2.8284000000000011E-2</c:v>
                  </c:pt>
                </c:numCache>
              </c:numRef>
            </c:minus>
          </c:errBars>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[2]Sheet1!$R$6:$R$13</c:f>
              <c:numCache>
                <c:formatCode>General</c:formatCode>
                <c:ptCount val="8"/>
                <c:pt idx="1">
                  <c:v>0.58000000000000007</c:v>
                </c:pt>
                <c:pt idx="2">
                  <c:v>0.58000000000000007</c:v>
                </c:pt>
                <c:pt idx="3">
                  <c:v>0.58000000000000007</c:v>
                </c:pt>
                <c:pt idx="4">
                  <c:v>0.57000000000000062</c:v>
                </c:pt>
                <c:pt idx="5">
                  <c:v>0.58000000000000007</c:v>
                </c:pt>
                <c:pt idx="6">
                  <c:v>0.57000000000000062</c:v>
                </c:pt>
                <c:pt idx="7">
                  <c:v>0.55000000000000004</c:v>
                </c:pt>
              </c:numCache>
            </c:numRef>
          </c:val>
        </c:ser>
        <c:ser>
          <c:idx val="1"/>
          <c:order val="2"/>
          <c:tx>
            <c:strRef>
              <c:f>[4]Sheet1!$R$5</c:f>
              <c:strCache>
                <c:ptCount val="1"/>
                <c:pt idx="0">
                  <c:v>Soap Extracted by IPA @WOR=24</c:v>
                </c:pt>
              </c:strCache>
            </c:strRef>
          </c:tx>
          <c:spPr>
            <a:ln>
              <a:solidFill>
                <a:srgbClr val="FF0000"/>
              </a:solidFill>
              <a:prstDash val="sysDash"/>
            </a:ln>
          </c:spPr>
          <c:marker>
            <c:symbol val="diamond"/>
            <c:size val="10"/>
            <c:spPr>
              <a:noFill/>
              <a:ln>
                <a:solidFill>
                  <a:srgbClr val="FF0000"/>
                </a:solidFill>
                <a:prstDash val="sysDash"/>
              </a:ln>
            </c:spPr>
          </c:marker>
          <c:errBars>
            <c:errDir val="y"/>
            <c:errBarType val="both"/>
            <c:errValType val="cust"/>
            <c:plus>
              <c:numRef>
                <c:f>[4]Sheet1!$T$6:$T$13</c:f>
                <c:numCache>
                  <c:formatCode>General</c:formatCode>
                  <c:ptCount val="8"/>
                  <c:pt idx="1">
                    <c:v>2.8284000000000011E-2</c:v>
                  </c:pt>
                  <c:pt idx="2">
                    <c:v>2.8284000000000011E-2</c:v>
                  </c:pt>
                  <c:pt idx="3">
                    <c:v>1.4142000000000005E-2</c:v>
                  </c:pt>
                  <c:pt idx="4">
                    <c:v>5.6569000000000001E-2</c:v>
                  </c:pt>
                  <c:pt idx="5">
                    <c:v>3.5335000000000012E-2</c:v>
                  </c:pt>
                  <c:pt idx="6">
                    <c:v>2.1213000000000044E-2</c:v>
                  </c:pt>
                  <c:pt idx="7">
                    <c:v>4.9497000000000194E-2</c:v>
                  </c:pt>
                </c:numCache>
              </c:numRef>
            </c:plus>
            <c:minus>
              <c:numRef>
                <c:f>[4]Sheet1!$T$6:$T$13</c:f>
                <c:numCache>
                  <c:formatCode>General</c:formatCode>
                  <c:ptCount val="8"/>
                  <c:pt idx="1">
                    <c:v>2.8284000000000011E-2</c:v>
                  </c:pt>
                  <c:pt idx="2">
                    <c:v>2.8284000000000011E-2</c:v>
                  </c:pt>
                  <c:pt idx="3">
                    <c:v>1.4142000000000005E-2</c:v>
                  </c:pt>
                  <c:pt idx="4">
                    <c:v>5.6569000000000001E-2</c:v>
                  </c:pt>
                  <c:pt idx="5">
                    <c:v>3.5335000000000012E-2</c:v>
                  </c:pt>
                  <c:pt idx="6">
                    <c:v>2.1213000000000044E-2</c:v>
                  </c:pt>
                  <c:pt idx="7">
                    <c:v>4.9497000000000194E-2</c:v>
                  </c:pt>
                </c:numCache>
              </c:numRef>
            </c:minus>
          </c:errBars>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[4]Sheet1!$R$6:$R$13</c:f>
              <c:numCache>
                <c:formatCode>General</c:formatCode>
                <c:ptCount val="8"/>
                <c:pt idx="1">
                  <c:v>0.60000000000000164</c:v>
                </c:pt>
                <c:pt idx="2">
                  <c:v>0.60000000000000164</c:v>
                </c:pt>
                <c:pt idx="3">
                  <c:v>0.59</c:v>
                </c:pt>
                <c:pt idx="4">
                  <c:v>0.61000000000000165</c:v>
                </c:pt>
                <c:pt idx="5">
                  <c:v>0.61000000000000165</c:v>
                </c:pt>
                <c:pt idx="6">
                  <c:v>0.59</c:v>
                </c:pt>
                <c:pt idx="7">
                  <c:v>0.57000000000000062</c:v>
                </c:pt>
              </c:numCache>
            </c:numRef>
          </c:val>
        </c:ser>
        <c:ser>
          <c:idx val="7"/>
          <c:order val="7"/>
          <c:tx>
            <c:strRef>
              <c:f>[1]Sheet1!$Q$5</c:f>
              <c:strCache>
                <c:ptCount val="1"/>
                <c:pt idx="0">
                  <c:v>Water Soluble Soap @WOR=3</c:v>
                </c:pt>
              </c:strCache>
            </c:strRef>
          </c:tx>
          <c:spPr>
            <a:ln w="38100">
              <a:solidFill>
                <a:srgbClr val="7030A0"/>
              </a:solidFill>
              <a:prstDash val="sysDot"/>
            </a:ln>
          </c:spPr>
          <c:marker>
            <c:symbol val="triangle"/>
            <c:size val="10"/>
            <c:spPr>
              <a:noFill/>
              <a:ln>
                <a:solidFill>
                  <a:srgbClr val="7030A0"/>
                </a:solidFill>
              </a:ln>
            </c:spPr>
          </c:marker>
          <c:errBars>
            <c:errDir val="y"/>
            <c:errBarType val="both"/>
            <c:errValType val="cust"/>
            <c:plus>
              <c:numRef>
                <c:f>[1]Sheet1!$T$6:$T$14</c:f>
                <c:numCache>
                  <c:formatCode>General</c:formatCode>
                  <c:ptCount val="9"/>
                  <c:pt idx="0">
                    <c:v>5.7740000000000178E-3</c:v>
                  </c:pt>
                  <c:pt idx="1">
                    <c:v>2.5165999999999997E-2</c:v>
                  </c:pt>
                  <c:pt idx="2">
                    <c:v>1.0000000000000005E-2</c:v>
                  </c:pt>
                  <c:pt idx="3">
                    <c:v>1.5275000000000004E-2</c:v>
                  </c:pt>
                  <c:pt idx="4">
                    <c:v>5.7740000000000178E-3</c:v>
                  </c:pt>
                  <c:pt idx="5">
                    <c:v>5.7740000000000178E-3</c:v>
                  </c:pt>
                  <c:pt idx="6">
                    <c:v>5.7740000000000178E-3</c:v>
                  </c:pt>
                  <c:pt idx="7">
                    <c:v>5.7740000000000178E-3</c:v>
                  </c:pt>
                  <c:pt idx="8">
                    <c:v>5.7740000000000178E-3</c:v>
                  </c:pt>
                </c:numCache>
              </c:numRef>
            </c:plus>
            <c:minus>
              <c:numRef>
                <c:f>[1]Sheet1!$T$6:$T$14</c:f>
                <c:numCache>
                  <c:formatCode>General</c:formatCode>
                  <c:ptCount val="9"/>
                  <c:pt idx="0">
                    <c:v>5.7740000000000178E-3</c:v>
                  </c:pt>
                  <c:pt idx="1">
                    <c:v>2.5165999999999997E-2</c:v>
                  </c:pt>
                  <c:pt idx="2">
                    <c:v>1.0000000000000005E-2</c:v>
                  </c:pt>
                  <c:pt idx="3">
                    <c:v>1.5275000000000004E-2</c:v>
                  </c:pt>
                  <c:pt idx="4">
                    <c:v>5.7740000000000178E-3</c:v>
                  </c:pt>
                  <c:pt idx="5">
                    <c:v>5.7740000000000178E-3</c:v>
                  </c:pt>
                  <c:pt idx="6">
                    <c:v>5.7740000000000178E-3</c:v>
                  </c:pt>
                  <c:pt idx="7">
                    <c:v>5.7740000000000178E-3</c:v>
                  </c:pt>
                  <c:pt idx="8">
                    <c:v>5.7740000000000178E-3</c:v>
                  </c:pt>
                </c:numCache>
              </c:numRef>
            </c:minus>
          </c:errBars>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[1]Sheet1!$Q$6:$Q$14</c:f>
              <c:numCache>
                <c:formatCode>General</c:formatCode>
                <c:ptCount val="9"/>
                <c:pt idx="0">
                  <c:v>0.4</c:v>
                </c:pt>
                <c:pt idx="1">
                  <c:v>0.4</c:v>
                </c:pt>
                <c:pt idx="2">
                  <c:v>0.33000000000000163</c:v>
                </c:pt>
                <c:pt idx="3">
                  <c:v>0.34</c:v>
                </c:pt>
                <c:pt idx="4">
                  <c:v>0.19</c:v>
                </c:pt>
                <c:pt idx="5">
                  <c:v>0.17</c:v>
                </c:pt>
                <c:pt idx="6">
                  <c:v>0.18000000000000024</c:v>
                </c:pt>
                <c:pt idx="7">
                  <c:v>0.17</c:v>
                </c:pt>
                <c:pt idx="8">
                  <c:v>0.17</c:v>
                </c:pt>
              </c:numCache>
            </c:numRef>
          </c:val>
        </c:ser>
        <c:ser>
          <c:idx val="8"/>
          <c:order val="8"/>
          <c:tx>
            <c:strRef>
              <c:f>[2]Sheet1!$Q$5</c:f>
              <c:strCache>
                <c:ptCount val="1"/>
                <c:pt idx="0">
                  <c:v>Water Soluble Soap @WOR=5</c:v>
                </c:pt>
              </c:strCache>
            </c:strRef>
          </c:tx>
          <c:spPr>
            <a:ln w="38100">
              <a:solidFill>
                <a:srgbClr val="7030A0"/>
              </a:solidFill>
              <a:prstDash val="sysDot"/>
            </a:ln>
          </c:spPr>
          <c:marker>
            <c:symbol val="circle"/>
            <c:size val="10"/>
            <c:spPr>
              <a:noFill/>
              <a:ln>
                <a:solidFill>
                  <a:srgbClr val="7030A0"/>
                </a:solidFill>
              </a:ln>
            </c:spPr>
          </c:marker>
          <c:errBars>
            <c:errDir val="y"/>
            <c:errBarType val="both"/>
            <c:errValType val="cust"/>
            <c:plus>
              <c:numRef>
                <c:f>[2]Sheet1!$R$50:$R$58</c:f>
                <c:numCache>
                  <c:formatCode>General</c:formatCode>
                  <c:ptCount val="9"/>
                  <c:pt idx="0">
                    <c:v>7.0710000000000226E-3</c:v>
                  </c:pt>
                  <c:pt idx="1">
                    <c:v>7.0710000000000226E-3</c:v>
                  </c:pt>
                  <c:pt idx="2">
                    <c:v>7.0710000000000226E-3</c:v>
                  </c:pt>
                  <c:pt idx="3">
                    <c:v>1.4142000000000005E-2</c:v>
                  </c:pt>
                  <c:pt idx="4">
                    <c:v>1.4142000000000005E-2</c:v>
                  </c:pt>
                  <c:pt idx="5">
                    <c:v>7.0710000000000226E-3</c:v>
                  </c:pt>
                  <c:pt idx="6">
                    <c:v>7.0710000000000226E-3</c:v>
                  </c:pt>
                  <c:pt idx="7">
                    <c:v>7.0710000000000226E-3</c:v>
                  </c:pt>
                  <c:pt idx="8">
                    <c:v>7.0710000000000226E-3</c:v>
                  </c:pt>
                </c:numCache>
              </c:numRef>
            </c:plus>
            <c:minus>
              <c:numRef>
                <c:f>[2]Sheet1!$R$50:$R$58</c:f>
                <c:numCache>
                  <c:formatCode>General</c:formatCode>
                  <c:ptCount val="9"/>
                  <c:pt idx="0">
                    <c:v>7.0710000000000226E-3</c:v>
                  </c:pt>
                  <c:pt idx="1">
                    <c:v>7.0710000000000226E-3</c:v>
                  </c:pt>
                  <c:pt idx="2">
                    <c:v>7.0710000000000226E-3</c:v>
                  </c:pt>
                  <c:pt idx="3">
                    <c:v>1.4142000000000005E-2</c:v>
                  </c:pt>
                  <c:pt idx="4">
                    <c:v>1.4142000000000005E-2</c:v>
                  </c:pt>
                  <c:pt idx="5">
                    <c:v>7.0710000000000226E-3</c:v>
                  </c:pt>
                  <c:pt idx="6">
                    <c:v>7.0710000000000226E-3</c:v>
                  </c:pt>
                  <c:pt idx="7">
                    <c:v>7.0710000000000226E-3</c:v>
                  </c:pt>
                  <c:pt idx="8">
                    <c:v>7.0710000000000226E-3</c:v>
                  </c:pt>
                </c:numCache>
              </c:numRef>
            </c:minus>
          </c:errBars>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[2]Sheet1!$Q$6:$Q$14</c:f>
              <c:numCache>
                <c:formatCode>General</c:formatCode>
                <c:ptCount val="9"/>
                <c:pt idx="0">
                  <c:v>0.38000000000000156</c:v>
                </c:pt>
                <c:pt idx="1">
                  <c:v>0.39000000000000157</c:v>
                </c:pt>
                <c:pt idx="2">
                  <c:v>0.33000000000000163</c:v>
                </c:pt>
                <c:pt idx="3">
                  <c:v>0.3100000000000015</c:v>
                </c:pt>
                <c:pt idx="4">
                  <c:v>0.21000000000000021</c:v>
                </c:pt>
                <c:pt idx="5">
                  <c:v>0.17</c:v>
                </c:pt>
                <c:pt idx="6">
                  <c:v>0.18000000000000024</c:v>
                </c:pt>
                <c:pt idx="7">
                  <c:v>0.18000000000000024</c:v>
                </c:pt>
                <c:pt idx="8">
                  <c:v>0.17</c:v>
                </c:pt>
              </c:numCache>
            </c:numRef>
          </c:val>
        </c:ser>
        <c:ser>
          <c:idx val="9"/>
          <c:order val="9"/>
          <c:tx>
            <c:strRef>
              <c:f>[3]Sheet1!$Q$5</c:f>
              <c:strCache>
                <c:ptCount val="1"/>
                <c:pt idx="0">
                  <c:v>Water Soluble Soap @WOR=9</c:v>
                </c:pt>
              </c:strCache>
            </c:strRef>
          </c:tx>
          <c:spPr>
            <a:ln w="38100">
              <a:solidFill>
                <a:srgbClr val="7030A0"/>
              </a:solidFill>
              <a:prstDash val="sysDot"/>
            </a:ln>
          </c:spPr>
          <c:marker>
            <c:symbol val="diamond"/>
            <c:size val="10"/>
            <c:spPr>
              <a:noFill/>
              <a:ln>
                <a:solidFill>
                  <a:srgbClr val="7030A0"/>
                </a:solidFill>
              </a:ln>
            </c:spPr>
          </c:marker>
          <c:errBars>
            <c:errDir val="y"/>
            <c:errBarType val="both"/>
            <c:errValType val="cust"/>
            <c:plus>
              <c:numRef>
                <c:f>[3]Sheet1!$S$6:$S$14</c:f>
                <c:numCache>
                  <c:formatCode>General</c:formatCode>
                  <c:ptCount val="9"/>
                  <c:pt idx="0">
                    <c:v>7.0710000000000226E-3</c:v>
                  </c:pt>
                  <c:pt idx="1">
                    <c:v>0</c:v>
                  </c:pt>
                  <c:pt idx="2">
                    <c:v>7.0710000000000226E-3</c:v>
                  </c:pt>
                  <c:pt idx="3">
                    <c:v>2.1213000000000044E-2</c:v>
                  </c:pt>
                  <c:pt idx="4">
                    <c:v>2.1213000000000044E-2</c:v>
                  </c:pt>
                  <c:pt idx="5">
                    <c:v>7.0710000000000226E-3</c:v>
                  </c:pt>
                  <c:pt idx="6">
                    <c:v>0</c:v>
                  </c:pt>
                  <c:pt idx="7">
                    <c:v>7.0710000000000226E-3</c:v>
                  </c:pt>
                  <c:pt idx="8">
                    <c:v>7.0710000000000226E-3</c:v>
                  </c:pt>
                </c:numCache>
              </c:numRef>
            </c:plus>
            <c:minus>
              <c:numRef>
                <c:f>[3]Sheet1!$S$6:$S$14</c:f>
                <c:numCache>
                  <c:formatCode>General</c:formatCode>
                  <c:ptCount val="9"/>
                  <c:pt idx="0">
                    <c:v>7.0710000000000226E-3</c:v>
                  </c:pt>
                  <c:pt idx="1">
                    <c:v>0</c:v>
                  </c:pt>
                  <c:pt idx="2">
                    <c:v>7.0710000000000226E-3</c:v>
                  </c:pt>
                  <c:pt idx="3">
                    <c:v>2.1213000000000044E-2</c:v>
                  </c:pt>
                  <c:pt idx="4">
                    <c:v>2.1213000000000044E-2</c:v>
                  </c:pt>
                  <c:pt idx="5">
                    <c:v>7.0710000000000226E-3</c:v>
                  </c:pt>
                  <c:pt idx="6">
                    <c:v>0</c:v>
                  </c:pt>
                  <c:pt idx="7">
                    <c:v>7.0710000000000226E-3</c:v>
                  </c:pt>
                  <c:pt idx="8">
                    <c:v>7.0710000000000226E-3</c:v>
                  </c:pt>
                </c:numCache>
              </c:numRef>
            </c:minus>
          </c:errBars>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[3]Sheet1!$Q$6:$Q$14</c:f>
              <c:numCache>
                <c:formatCode>General</c:formatCode>
                <c:ptCount val="9"/>
                <c:pt idx="0">
                  <c:v>0.43000000000000038</c:v>
                </c:pt>
                <c:pt idx="1">
                  <c:v>0.42000000000000032</c:v>
                </c:pt>
                <c:pt idx="2">
                  <c:v>0.41000000000000031</c:v>
                </c:pt>
                <c:pt idx="3">
                  <c:v>0.39000000000000157</c:v>
                </c:pt>
                <c:pt idx="4">
                  <c:v>0.23</c:v>
                </c:pt>
                <c:pt idx="5">
                  <c:v>0.22</c:v>
                </c:pt>
                <c:pt idx="6">
                  <c:v>0.18000000000000024</c:v>
                </c:pt>
                <c:pt idx="7">
                  <c:v>0.19</c:v>
                </c:pt>
                <c:pt idx="8">
                  <c:v>0.18000000000000024</c:v>
                </c:pt>
              </c:numCache>
            </c:numRef>
          </c:val>
        </c:ser>
        <c:ser>
          <c:idx val="10"/>
          <c:order val="10"/>
          <c:tx>
            <c:strRef>
              <c:f>[4]Sheet1!$Q$5</c:f>
              <c:strCache>
                <c:ptCount val="1"/>
                <c:pt idx="0">
                  <c:v>Water Soluble Soap @WOR=24</c:v>
                </c:pt>
              </c:strCache>
            </c:strRef>
          </c:tx>
          <c:spPr>
            <a:ln w="38100">
              <a:solidFill>
                <a:srgbClr val="7030A0"/>
              </a:solidFill>
              <a:prstDash val="sysDot"/>
            </a:ln>
          </c:spPr>
          <c:marker>
            <c:symbol val="square"/>
            <c:size val="10"/>
            <c:spPr>
              <a:noFill/>
              <a:ln>
                <a:solidFill>
                  <a:srgbClr val="7030A0"/>
                </a:solidFill>
              </a:ln>
            </c:spPr>
          </c:marker>
          <c:errBars>
            <c:errDir val="y"/>
            <c:errBarType val="both"/>
            <c:errValType val="cust"/>
            <c:plus>
              <c:numRef>
                <c:f>[4]Sheet1!$S$6:$S$14</c:f>
                <c:numCache>
                  <c:formatCode>General</c:formatCode>
                  <c:ptCount val="9"/>
                  <c:pt idx="0">
                    <c:v>1.1547000000000003E-2</c:v>
                  </c:pt>
                  <c:pt idx="1">
                    <c:v>1.0000000000000005E-2</c:v>
                  </c:pt>
                  <c:pt idx="2">
                    <c:v>1.7321000000000013E-2</c:v>
                  </c:pt>
                  <c:pt idx="3">
                    <c:v>2.6458000000000016E-2</c:v>
                  </c:pt>
                  <c:pt idx="4">
                    <c:v>1.5275000000000004E-2</c:v>
                  </c:pt>
                  <c:pt idx="5">
                    <c:v>5.7740000000000178E-3</c:v>
                  </c:pt>
                  <c:pt idx="6">
                    <c:v>2.0817000000000002E-2</c:v>
                  </c:pt>
                  <c:pt idx="7">
                    <c:v>1.5275000000000004E-2</c:v>
                  </c:pt>
                  <c:pt idx="8">
                    <c:v>1.5275000000000004E-2</c:v>
                  </c:pt>
                </c:numCache>
              </c:numRef>
            </c:plus>
            <c:minus>
              <c:numRef>
                <c:f>[4]Sheet1!$S$6:$S$14</c:f>
                <c:numCache>
                  <c:formatCode>General</c:formatCode>
                  <c:ptCount val="9"/>
                  <c:pt idx="0">
                    <c:v>1.1547000000000003E-2</c:v>
                  </c:pt>
                  <c:pt idx="1">
                    <c:v>1.0000000000000005E-2</c:v>
                  </c:pt>
                  <c:pt idx="2">
                    <c:v>1.7321000000000013E-2</c:v>
                  </c:pt>
                  <c:pt idx="3">
                    <c:v>2.6458000000000016E-2</c:v>
                  </c:pt>
                  <c:pt idx="4">
                    <c:v>1.5275000000000004E-2</c:v>
                  </c:pt>
                  <c:pt idx="5">
                    <c:v>5.7740000000000178E-3</c:v>
                  </c:pt>
                  <c:pt idx="6">
                    <c:v>2.0817000000000002E-2</c:v>
                  </c:pt>
                  <c:pt idx="7">
                    <c:v>1.5275000000000004E-2</c:v>
                  </c:pt>
                  <c:pt idx="8">
                    <c:v>1.5275000000000004E-2</c:v>
                  </c:pt>
                </c:numCache>
              </c:numRef>
            </c:minus>
          </c:errBars>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[4]Sheet1!$Q$6:$Q$14</c:f>
              <c:numCache>
                <c:formatCode>General</c:formatCode>
                <c:ptCount val="9"/>
                <c:pt idx="0">
                  <c:v>0.52</c:v>
                </c:pt>
                <c:pt idx="1">
                  <c:v>0.51</c:v>
                </c:pt>
                <c:pt idx="2">
                  <c:v>0.5</c:v>
                </c:pt>
                <c:pt idx="3">
                  <c:v>0.46</c:v>
                </c:pt>
                <c:pt idx="4">
                  <c:v>0.38000000000000156</c:v>
                </c:pt>
                <c:pt idx="5">
                  <c:v>0.23</c:v>
                </c:pt>
                <c:pt idx="6">
                  <c:v>0.21000000000000021</c:v>
                </c:pt>
                <c:pt idx="7">
                  <c:v>0.2</c:v>
                </c:pt>
                <c:pt idx="8">
                  <c:v>0.2</c:v>
                </c:pt>
              </c:numCache>
            </c:numRef>
          </c:val>
        </c:ser>
        <c:ser>
          <c:idx val="11"/>
          <c:order val="11"/>
          <c:tx>
            <c:strRef>
              <c:f>Sheet1!$U$143</c:f>
              <c:strCache>
                <c:ptCount val="1"/>
                <c:pt idx="0">
                  <c:v>Acid Number</c:v>
                </c:pt>
              </c:strCache>
            </c:strRef>
          </c:tx>
          <c:spPr>
            <a:ln w="38100">
              <a:solidFill>
                <a:schemeClr val="tx1"/>
              </a:solidFill>
              <a:prstDash val="dashDot"/>
            </a:ln>
          </c:spPr>
          <c:marker>
            <c:symbol val="none"/>
          </c:marker>
          <c:cat>
            <c:strRef>
              <c:f>Sheet1!$U$144:$U$152</c:f>
              <c:strCache>
                <c:ptCount val="9"/>
                <c:pt idx="0">
                  <c:v>0</c:v>
                </c:pt>
                <c:pt idx="1">
                  <c:v>0.2(0.02)</c:v>
                </c:pt>
                <c:pt idx="2">
                  <c:v>0.5 (0.05)</c:v>
                </c:pt>
                <c:pt idx="3">
                  <c:v>1.0 (0.1)</c:v>
                </c:pt>
                <c:pt idx="4">
                  <c:v>1.5 (0.15)</c:v>
                </c:pt>
                <c:pt idx="5">
                  <c:v>2.0 (0.2)</c:v>
                </c:pt>
                <c:pt idx="6">
                  <c:v>2.5 (0.25)</c:v>
                </c:pt>
                <c:pt idx="7">
                  <c:v>3.0 ( 0.3)</c:v>
                </c:pt>
                <c:pt idx="8">
                  <c:v>3.5 (0.35)</c:v>
                </c:pt>
              </c:strCache>
            </c:strRef>
          </c:cat>
          <c:val>
            <c:numRef>
              <c:f>Sheet1!$V$144:$V$152</c:f>
              <c:numCache>
                <c:formatCode>General</c:formatCode>
                <c:ptCount val="9"/>
                <c:pt idx="0">
                  <c:v>0.88</c:v>
                </c:pt>
                <c:pt idx="1">
                  <c:v>0.88</c:v>
                </c:pt>
                <c:pt idx="2">
                  <c:v>0.88</c:v>
                </c:pt>
                <c:pt idx="3">
                  <c:v>0.88</c:v>
                </c:pt>
                <c:pt idx="4">
                  <c:v>0.88</c:v>
                </c:pt>
                <c:pt idx="5">
                  <c:v>0.88</c:v>
                </c:pt>
                <c:pt idx="6">
                  <c:v>0.88</c:v>
                </c:pt>
                <c:pt idx="7">
                  <c:v>0.88</c:v>
                </c:pt>
                <c:pt idx="8">
                  <c:v>0.88</c:v>
                </c:pt>
              </c:numCache>
            </c:numRef>
          </c:val>
        </c:ser>
        <c:marker val="1"/>
        <c:axId val="77294976"/>
        <c:axId val="77309440"/>
      </c:lineChart>
      <c:catAx>
        <c:axId val="77294976"/>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ysClr val="windowText" lastClr="000000"/>
                    </a:solidFill>
                    <a:latin typeface="+mn-lt"/>
                    <a:ea typeface="+mn-ea"/>
                    <a:cs typeface="+mn-cs"/>
                  </a:defRPr>
                </a:pPr>
                <a:r>
                  <a:rPr lang="en-US" sz="2000" b="1" i="0" baseline="0"/>
                  <a:t>Na</a:t>
                </a:r>
                <a:r>
                  <a:rPr lang="en-US" sz="2000" b="1" i="0" baseline="-25000"/>
                  <a:t>2</a:t>
                </a:r>
                <a:r>
                  <a:rPr lang="en-US" sz="2000" b="1" i="0" baseline="0"/>
                  <a:t>CO</a:t>
                </a:r>
                <a:r>
                  <a:rPr lang="en-US" sz="2000" b="1" i="0" baseline="-25000"/>
                  <a:t>3</a:t>
                </a:r>
                <a:r>
                  <a:rPr lang="en-US" sz="2000" b="1" i="0" baseline="0"/>
                  <a:t> Concentration, % (Molar Concentration)</a:t>
                </a:r>
                <a:endParaRPr lang="zh-CN" sz="2000" b="1" i="0" baseline="0"/>
              </a:p>
            </c:rich>
          </c:tx>
        </c:title>
        <c:tickLblPos val="nextTo"/>
        <c:txPr>
          <a:bodyPr/>
          <a:lstStyle/>
          <a:p>
            <a:pPr>
              <a:defRPr sz="1400" b="1"/>
            </a:pPr>
            <a:endParaRPr lang="en-US"/>
          </a:p>
        </c:txPr>
        <c:crossAx val="77309440"/>
        <c:crosses val="autoZero"/>
        <c:auto val="1"/>
        <c:lblAlgn val="ctr"/>
        <c:lblOffset val="100"/>
      </c:catAx>
      <c:valAx>
        <c:axId val="77309440"/>
        <c:scaling>
          <c:orientation val="minMax"/>
          <c:max val="1"/>
          <c:min val="0"/>
        </c:scaling>
        <c:axPos val="l"/>
        <c:title>
          <c:tx>
            <c:rich>
              <a:bodyPr rot="-5400000" vert="horz"/>
              <a:lstStyle/>
              <a:p>
                <a:pPr>
                  <a:defRPr sz="2000"/>
                </a:pPr>
                <a:r>
                  <a:rPr lang="en-US" sz="2000" b="1" i="0" baseline="0" dirty="0"/>
                  <a:t>Soap </a:t>
                </a:r>
                <a:r>
                  <a:rPr lang="en-US" sz="2000" b="1" i="0" baseline="0" dirty="0" smtClean="0"/>
                  <a:t>Number, </a:t>
                </a:r>
                <a:r>
                  <a:rPr lang="en-US" sz="2000" b="1" i="0" baseline="0" dirty="0"/>
                  <a:t>mg KOH/g</a:t>
                </a:r>
                <a:endParaRPr lang="zh-CN" sz="2000" b="1" i="0" baseline="0" dirty="0"/>
              </a:p>
            </c:rich>
          </c:tx>
          <c:layout>
            <c:manualLayout>
              <c:xMode val="edge"/>
              <c:yMode val="edge"/>
              <c:x val="0"/>
              <c:y val="0.30397244094488518"/>
            </c:manualLayout>
          </c:layout>
        </c:title>
        <c:numFmt formatCode="General" sourceLinked="1"/>
        <c:tickLblPos val="nextTo"/>
        <c:txPr>
          <a:bodyPr/>
          <a:lstStyle/>
          <a:p>
            <a:pPr>
              <a:defRPr sz="1400" b="1"/>
            </a:pPr>
            <a:endParaRPr lang="en-US"/>
          </a:p>
        </c:txPr>
        <c:crossAx val="77294976"/>
        <c:crosses val="autoZero"/>
        <c:crossBetween val="between"/>
      </c:valAx>
    </c:plotArea>
    <c:legend>
      <c:legendPos val="r"/>
      <c:legendEntry>
        <c:idx val="0"/>
        <c:txPr>
          <a:bodyPr/>
          <a:lstStyle/>
          <a:p>
            <a:pPr>
              <a:defRPr sz="1200" b="1">
                <a:solidFill>
                  <a:schemeClr val="tx1">
                    <a:lumMod val="50000"/>
                    <a:lumOff val="50000"/>
                  </a:schemeClr>
                </a:solidFill>
              </a:defRPr>
            </a:pPr>
            <a:endParaRPr lang="en-US"/>
          </a:p>
        </c:txPr>
      </c:legendEntry>
      <c:legendEntry>
        <c:idx val="1"/>
        <c:txPr>
          <a:bodyPr/>
          <a:lstStyle/>
          <a:p>
            <a:pPr>
              <a:defRPr sz="1200" b="1">
                <a:solidFill>
                  <a:schemeClr val="tx1"/>
                </a:solidFill>
              </a:defRPr>
            </a:pPr>
            <a:endParaRPr lang="en-US"/>
          </a:p>
        </c:txPr>
      </c:legendEntry>
      <c:legendEntry>
        <c:idx val="2"/>
        <c:txPr>
          <a:bodyPr/>
          <a:lstStyle/>
          <a:p>
            <a:pPr>
              <a:defRPr sz="1200" b="1">
                <a:solidFill>
                  <a:srgbClr val="00B0F0"/>
                </a:solidFill>
              </a:defRPr>
            </a:pPr>
            <a:endParaRPr lang="en-US"/>
          </a:p>
        </c:txPr>
      </c:legendEntry>
      <c:legendEntry>
        <c:idx val="3"/>
        <c:txPr>
          <a:bodyPr/>
          <a:lstStyle/>
          <a:p>
            <a:pPr>
              <a:defRPr sz="1200" b="1">
                <a:solidFill>
                  <a:srgbClr val="00B050"/>
                </a:solidFill>
              </a:defRPr>
            </a:pPr>
            <a:endParaRPr lang="en-US"/>
          </a:p>
        </c:txPr>
      </c:legendEntry>
      <c:legendEntry>
        <c:idx val="4"/>
        <c:txPr>
          <a:bodyPr/>
          <a:lstStyle/>
          <a:p>
            <a:pPr>
              <a:defRPr sz="1200" b="1">
                <a:solidFill>
                  <a:srgbClr val="FF0000"/>
                </a:solidFill>
              </a:defRPr>
            </a:pPr>
            <a:endParaRPr lang="en-US"/>
          </a:p>
        </c:txPr>
      </c:legendEntry>
      <c:legendEntry>
        <c:idx val="5"/>
        <c:txPr>
          <a:bodyPr/>
          <a:lstStyle/>
          <a:p>
            <a:pPr>
              <a:defRPr sz="1200" b="1">
                <a:solidFill>
                  <a:srgbClr val="FF0000"/>
                </a:solidFill>
              </a:defRPr>
            </a:pPr>
            <a:endParaRPr lang="en-US"/>
          </a:p>
        </c:txPr>
      </c:legendEntry>
      <c:legendEntry>
        <c:idx val="6"/>
        <c:txPr>
          <a:bodyPr/>
          <a:lstStyle/>
          <a:p>
            <a:pPr>
              <a:defRPr sz="1200" b="1">
                <a:solidFill>
                  <a:srgbClr val="FF0000"/>
                </a:solidFill>
              </a:defRPr>
            </a:pPr>
            <a:endParaRPr lang="en-US"/>
          </a:p>
        </c:txPr>
      </c:legendEntry>
      <c:legendEntry>
        <c:idx val="7"/>
        <c:txPr>
          <a:bodyPr/>
          <a:lstStyle/>
          <a:p>
            <a:pPr>
              <a:defRPr sz="1200" b="1">
                <a:solidFill>
                  <a:srgbClr val="7030A0"/>
                </a:solidFill>
              </a:defRPr>
            </a:pPr>
            <a:endParaRPr lang="en-US"/>
          </a:p>
        </c:txPr>
      </c:legendEntry>
      <c:legendEntry>
        <c:idx val="8"/>
        <c:txPr>
          <a:bodyPr/>
          <a:lstStyle/>
          <a:p>
            <a:pPr>
              <a:defRPr sz="1200" b="1">
                <a:solidFill>
                  <a:srgbClr val="7030A0"/>
                </a:solidFill>
              </a:defRPr>
            </a:pPr>
            <a:endParaRPr lang="en-US"/>
          </a:p>
        </c:txPr>
      </c:legendEntry>
      <c:legendEntry>
        <c:idx val="9"/>
        <c:txPr>
          <a:bodyPr/>
          <a:lstStyle/>
          <a:p>
            <a:pPr>
              <a:defRPr sz="1200" b="1">
                <a:solidFill>
                  <a:srgbClr val="7030A0"/>
                </a:solidFill>
              </a:defRPr>
            </a:pPr>
            <a:endParaRPr lang="en-US"/>
          </a:p>
        </c:txPr>
      </c:legendEntry>
      <c:legendEntry>
        <c:idx val="10"/>
        <c:txPr>
          <a:bodyPr/>
          <a:lstStyle/>
          <a:p>
            <a:pPr>
              <a:defRPr sz="1200" b="1">
                <a:solidFill>
                  <a:srgbClr val="7030A0"/>
                </a:solidFill>
              </a:defRPr>
            </a:pPr>
            <a:endParaRPr lang="en-US"/>
          </a:p>
        </c:txPr>
      </c:legendEntry>
      <c:layout>
        <c:manualLayout>
          <c:xMode val="edge"/>
          <c:yMode val="edge"/>
          <c:x val="0.10276098484467112"/>
          <c:y val="2.0489313835770789E-3"/>
          <c:w val="0.87101326930137202"/>
          <c:h val="0.202740265343544"/>
        </c:manualLayout>
      </c:layout>
      <c:txPr>
        <a:bodyPr/>
        <a:lstStyle/>
        <a:p>
          <a:pPr>
            <a:defRPr sz="1200" b="1"/>
          </a:pPr>
          <a:endParaRPr lang="en-US"/>
        </a:p>
      </c:txPr>
    </c:legend>
    <c:plotVisOnly val="1"/>
    <c:dispBlanksAs val="gap"/>
  </c:chart>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850815095965858"/>
          <c:y val="4.3171414234985328E-2"/>
          <c:w val="0.76299846890791601"/>
          <c:h val="0.82483190520302663"/>
        </c:manualLayout>
      </c:layout>
      <c:scatterChart>
        <c:scatterStyle val="lineMarker"/>
        <c:ser>
          <c:idx val="2"/>
          <c:order val="0"/>
          <c:tx>
            <c:strRef>
              <c:f>Sheet1!$D$4</c:f>
              <c:strCache>
                <c:ptCount val="1"/>
                <c:pt idx="0">
                  <c:v>Water Soluble Soap Concentration @WOR=3</c:v>
                </c:pt>
              </c:strCache>
            </c:strRef>
          </c:tx>
          <c:spPr>
            <a:ln w="31750">
              <a:solidFill>
                <a:schemeClr val="tx2"/>
              </a:solidFill>
            </a:ln>
          </c:spPr>
          <c:marker>
            <c:symbol val="circle"/>
            <c:size val="10"/>
            <c:spPr>
              <a:noFill/>
              <a:ln>
                <a:solidFill>
                  <a:srgbClr val="1F497D"/>
                </a:solidFill>
              </a:ln>
            </c:spPr>
          </c:marker>
          <c:errBars>
            <c:errDir val="y"/>
            <c:errBarType val="both"/>
            <c:errValType val="cust"/>
            <c:plus>
              <c:numRef>
                <c:f>Sheet1!$J$7:$J$14</c:f>
                <c:numCache>
                  <c:formatCode>General</c:formatCode>
                  <c:ptCount val="8"/>
                  <c:pt idx="0">
                    <c:v>3.0533927510398014E-2</c:v>
                  </c:pt>
                  <c:pt idx="1">
                    <c:v>0.13308223410576425</c:v>
                  </c:pt>
                  <c:pt idx="2">
                    <c:v>5.2881758764111719E-2</c:v>
                  </c:pt>
                  <c:pt idx="3">
                    <c:v>8.0776886512180748E-2</c:v>
                  </c:pt>
                  <c:pt idx="4">
                    <c:v>3.0533927510398014E-2</c:v>
                  </c:pt>
                  <c:pt idx="5">
                    <c:v>3.0533927510398337E-2</c:v>
                  </c:pt>
                  <c:pt idx="6">
                    <c:v>3.0533927510398223E-2</c:v>
                  </c:pt>
                  <c:pt idx="7">
                    <c:v>3.0533927510398337E-2</c:v>
                  </c:pt>
                </c:numCache>
              </c:numRef>
            </c:plus>
            <c:minus>
              <c:numRef>
                <c:f>Sheet1!$L$7:$L$14</c:f>
                <c:numCache>
                  <c:formatCode>General</c:formatCode>
                  <c:ptCount val="8"/>
                  <c:pt idx="0">
                    <c:v>3.0533927510398014E-2</c:v>
                  </c:pt>
                  <c:pt idx="1">
                    <c:v>0.13308223410576381</c:v>
                  </c:pt>
                  <c:pt idx="2">
                    <c:v>5.2881758764111719E-2</c:v>
                  </c:pt>
                  <c:pt idx="3">
                    <c:v>8.0776886512180068E-2</c:v>
                  </c:pt>
                  <c:pt idx="4">
                    <c:v>3.0533927510398223E-2</c:v>
                  </c:pt>
                  <c:pt idx="5">
                    <c:v>3.0533927510398115E-2</c:v>
                  </c:pt>
                  <c:pt idx="6">
                    <c:v>3.0533927510398223E-2</c:v>
                  </c:pt>
                  <c:pt idx="7">
                    <c:v>3.0533927510398115E-2</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Sheet1!$H$7:$H$15</c:f>
              <c:numCache>
                <c:formatCode>General</c:formatCode>
                <c:ptCount val="9"/>
                <c:pt idx="0">
                  <c:v>2.1152703505644683</c:v>
                </c:pt>
                <c:pt idx="1">
                  <c:v>2.1152703505644683</c:v>
                </c:pt>
                <c:pt idx="2">
                  <c:v>1.7450980392156858</c:v>
                </c:pt>
                <c:pt idx="3">
                  <c:v>1.7979797979797953</c:v>
                </c:pt>
                <c:pt idx="4">
                  <c:v>1.0047534165181224</c:v>
                </c:pt>
                <c:pt idx="5">
                  <c:v>0.89898989898989978</c:v>
                </c:pt>
                <c:pt idx="6">
                  <c:v>0.95187165775401172</c:v>
                </c:pt>
                <c:pt idx="7">
                  <c:v>0.89898989898989978</c:v>
                </c:pt>
                <c:pt idx="8">
                  <c:v>0.89898989898989978</c:v>
                </c:pt>
              </c:numCache>
            </c:numRef>
          </c:yVal>
        </c:ser>
        <c:ser>
          <c:idx val="0"/>
          <c:order val="1"/>
          <c:tx>
            <c:strRef>
              <c:f>Sheet1!$AO$6</c:f>
              <c:strCache>
                <c:ptCount val="1"/>
                <c:pt idx="0">
                  <c:v>Water Soluble Active Soap Concentration @WOR=3</c:v>
                </c:pt>
              </c:strCache>
            </c:strRef>
          </c:tx>
          <c:spPr>
            <a:ln w="31750">
              <a:solidFill>
                <a:schemeClr val="tx2"/>
              </a:solidFill>
            </a:ln>
          </c:spPr>
          <c:marker>
            <c:symbol val="diamond"/>
            <c:size val="10"/>
            <c:spPr>
              <a:noFill/>
              <a:ln>
                <a:solidFill>
                  <a:srgbClr val="1F497D"/>
                </a:solidFill>
              </a:ln>
            </c:spPr>
          </c:marker>
          <c:errBars>
            <c:errDir val="y"/>
            <c:errBarType val="both"/>
            <c:errValType val="cust"/>
            <c:plus>
              <c:numRef>
                <c:f>Sheet1!$AP$7:$AP$14</c:f>
                <c:numCache>
                  <c:formatCode>General</c:formatCode>
                  <c:ptCount val="8"/>
                  <c:pt idx="0">
                    <c:v>3.0533927510398146E-2</c:v>
                  </c:pt>
                  <c:pt idx="1">
                    <c:v>0.13308223410576375</c:v>
                  </c:pt>
                  <c:pt idx="2">
                    <c:v>5.2881758764111705E-2</c:v>
                  </c:pt>
                  <c:pt idx="3">
                    <c:v>8.0776886512180707E-2</c:v>
                  </c:pt>
                  <c:pt idx="4">
                    <c:v>3.0533927510398146E-2</c:v>
                  </c:pt>
                  <c:pt idx="5">
                    <c:v>3.0533927510398146E-2</c:v>
                  </c:pt>
                  <c:pt idx="6">
                    <c:v>3.0533927510398146E-2</c:v>
                  </c:pt>
                  <c:pt idx="7">
                    <c:v>3.0533927510398146E-2</c:v>
                  </c:pt>
                </c:numCache>
              </c:numRef>
            </c:plus>
            <c:minus>
              <c:numRef>
                <c:f>Sheet1!$AP$7:$AP$14</c:f>
                <c:numCache>
                  <c:formatCode>General</c:formatCode>
                  <c:ptCount val="8"/>
                  <c:pt idx="0">
                    <c:v>3.0533927510398146E-2</c:v>
                  </c:pt>
                  <c:pt idx="1">
                    <c:v>0.13308223410576375</c:v>
                  </c:pt>
                  <c:pt idx="2">
                    <c:v>5.2881758764111705E-2</c:v>
                  </c:pt>
                  <c:pt idx="3">
                    <c:v>8.0776886512180707E-2</c:v>
                  </c:pt>
                  <c:pt idx="4">
                    <c:v>3.0533927510398146E-2</c:v>
                  </c:pt>
                  <c:pt idx="5">
                    <c:v>3.0533927510398146E-2</c:v>
                  </c:pt>
                  <c:pt idx="6">
                    <c:v>3.0533927510398146E-2</c:v>
                  </c:pt>
                  <c:pt idx="7">
                    <c:v>3.0533927510398146E-2</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Sheet1!$AO$7:$AO$15</c:f>
              <c:numCache>
                <c:formatCode>General</c:formatCode>
                <c:ptCount val="9"/>
                <c:pt idx="0">
                  <c:v>1.2162804515745693</c:v>
                </c:pt>
                <c:pt idx="1">
                  <c:v>1.2162804515745693</c:v>
                </c:pt>
                <c:pt idx="2">
                  <c:v>0.84610814022578762</c:v>
                </c:pt>
                <c:pt idx="3">
                  <c:v>0.89898989898989978</c:v>
                </c:pt>
                <c:pt idx="4">
                  <c:v>0.10576351752822354</c:v>
                </c:pt>
              </c:numCache>
            </c:numRef>
          </c:yVal>
        </c:ser>
        <c:ser>
          <c:idx val="1"/>
          <c:order val="2"/>
          <c:spPr>
            <a:ln w="31750">
              <a:solidFill>
                <a:schemeClr val="tx2"/>
              </a:solidFill>
            </a:ln>
          </c:spPr>
          <c:marker>
            <c:symbol val="none"/>
          </c:marker>
          <c:dPt>
            <c:idx val="1"/>
            <c:spPr>
              <a:ln w="31750">
                <a:solidFill>
                  <a:schemeClr val="tx2"/>
                </a:solidFill>
                <a:prstDash val="sysDash"/>
              </a:ln>
            </c:spPr>
          </c:dPt>
          <c:xVal>
            <c:numRef>
              <c:f>Sheet1!$O$25:$O$26</c:f>
              <c:numCache>
                <c:formatCode>General</c:formatCode>
                <c:ptCount val="2"/>
                <c:pt idx="0">
                  <c:v>2</c:v>
                </c:pt>
                <c:pt idx="1">
                  <c:v>2.2999999999999998</c:v>
                </c:pt>
              </c:numCache>
            </c:numRef>
          </c:xVal>
          <c:yVal>
            <c:numRef>
              <c:f>Sheet1!$P$25:$P$26</c:f>
              <c:numCache>
                <c:formatCode>General</c:formatCode>
                <c:ptCount val="2"/>
                <c:pt idx="0">
                  <c:v>0.10576000000000015</c:v>
                </c:pt>
                <c:pt idx="1">
                  <c:v>1.0000000000000015E-3</c:v>
                </c:pt>
              </c:numCache>
            </c:numRef>
          </c:yVal>
        </c:ser>
        <c:axId val="77057408"/>
        <c:axId val="77236096"/>
      </c:scatterChart>
      <c:scatterChart>
        <c:scatterStyle val="lineMarker"/>
        <c:ser>
          <c:idx val="3"/>
          <c:order val="3"/>
          <c:tx>
            <c:strRef>
              <c:f>Sheet1!$A$16</c:f>
              <c:strCache>
                <c:ptCount val="1"/>
                <c:pt idx="0">
                  <c:v>IFT @WOR=3</c:v>
                </c:pt>
              </c:strCache>
            </c:strRef>
          </c:tx>
          <c:spPr>
            <a:ln w="31750">
              <a:solidFill>
                <a:srgbClr val="FF0000"/>
              </a:solidFill>
              <a:prstDash val="sysDash"/>
            </a:ln>
          </c:spPr>
          <c:marker>
            <c:spPr>
              <a:ln>
                <a:solidFill>
                  <a:srgbClr val="FF0000"/>
                </a:solidFill>
              </a:ln>
            </c:spPr>
          </c:marker>
          <c:xVal>
            <c:numRef>
              <c:f>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Sheet1!$A$17:$A$25</c:f>
              <c:numCache>
                <c:formatCode>General</c:formatCode>
                <c:ptCount val="9"/>
                <c:pt idx="0">
                  <c:v>4.2320000000000002</c:v>
                </c:pt>
                <c:pt idx="1">
                  <c:v>1.234</c:v>
                </c:pt>
                <c:pt idx="2">
                  <c:v>1.2249999999999985</c:v>
                </c:pt>
                <c:pt idx="3">
                  <c:v>0.18600000000000022</c:v>
                </c:pt>
                <c:pt idx="4">
                  <c:v>4.7000000000000014E-2</c:v>
                </c:pt>
                <c:pt idx="5">
                  <c:v>5.1000000000000004E-2</c:v>
                </c:pt>
                <c:pt idx="6">
                  <c:v>0.45700000000000002</c:v>
                </c:pt>
                <c:pt idx="7">
                  <c:v>0.89500000000000002</c:v>
                </c:pt>
                <c:pt idx="8">
                  <c:v>1.042</c:v>
                </c:pt>
              </c:numCache>
            </c:numRef>
          </c:yVal>
        </c:ser>
        <c:axId val="77240192"/>
        <c:axId val="77238272"/>
      </c:scatterChart>
      <c:valAx>
        <c:axId val="77057408"/>
        <c:scaling>
          <c:orientation val="minMax"/>
          <c:max val="5.5"/>
          <c:min val="0"/>
        </c:scaling>
        <c:axPos val="b"/>
        <c:title>
          <c:tx>
            <c:rich>
              <a:bodyPr/>
              <a:lstStyle/>
              <a:p>
                <a:pPr>
                  <a:defRPr sz="2000">
                    <a:solidFill>
                      <a:schemeClr val="tx1"/>
                    </a:solidFill>
                  </a:defRPr>
                </a:pPr>
                <a:r>
                  <a:rPr lang="en-US" sz="2000">
                    <a:solidFill>
                      <a:schemeClr val="tx1"/>
                    </a:solidFill>
                  </a:rPr>
                  <a:t>Salinity, % Na</a:t>
                </a:r>
                <a:r>
                  <a:rPr lang="en-US" sz="2000" baseline="-25000">
                    <a:solidFill>
                      <a:schemeClr val="tx1"/>
                    </a:solidFill>
                  </a:rPr>
                  <a:t>2</a:t>
                </a:r>
                <a:r>
                  <a:rPr lang="en-US" sz="2000">
                    <a:solidFill>
                      <a:schemeClr val="tx1"/>
                    </a:solidFill>
                  </a:rPr>
                  <a:t>CO</a:t>
                </a:r>
                <a:r>
                  <a:rPr lang="en-US" sz="2000" baseline="-25000">
                    <a:solidFill>
                      <a:schemeClr val="tx1"/>
                    </a:solidFill>
                  </a:rPr>
                  <a:t>3</a:t>
                </a:r>
              </a:p>
            </c:rich>
          </c:tx>
          <c:layout>
            <c:manualLayout>
              <c:xMode val="edge"/>
              <c:yMode val="edge"/>
              <c:x val="0.38055053463144994"/>
              <c:y val="0.92209648212578565"/>
            </c:manualLayout>
          </c:layout>
        </c:title>
        <c:numFmt formatCode="General" sourceLinked="1"/>
        <c:tickLblPos val="nextTo"/>
        <c:spPr>
          <a:ln>
            <a:solidFill>
              <a:schemeClr val="tx1"/>
            </a:solidFill>
          </a:ln>
        </c:spPr>
        <c:txPr>
          <a:bodyPr/>
          <a:lstStyle/>
          <a:p>
            <a:pPr>
              <a:defRPr sz="1400" b="1">
                <a:solidFill>
                  <a:schemeClr val="tx1"/>
                </a:solidFill>
              </a:defRPr>
            </a:pPr>
            <a:endParaRPr lang="en-US"/>
          </a:p>
        </c:txPr>
        <c:crossAx val="77236096"/>
        <c:crossesAt val="1.0000000000000041E-3"/>
        <c:crossBetween val="midCat"/>
        <c:majorUnit val="1"/>
      </c:valAx>
      <c:valAx>
        <c:axId val="77236096"/>
        <c:scaling>
          <c:logBase val="10"/>
          <c:orientation val="minMax"/>
          <c:max val="10"/>
          <c:min val="1.0000000000000041E-3"/>
        </c:scaling>
        <c:axPos val="l"/>
        <c:title>
          <c:tx>
            <c:rich>
              <a:bodyPr rot="-5400000" vert="horz"/>
              <a:lstStyle/>
              <a:p>
                <a:pPr>
                  <a:defRPr sz="2000">
                    <a:solidFill>
                      <a:schemeClr val="tx2"/>
                    </a:solidFill>
                  </a:defRPr>
                </a:pPr>
                <a:r>
                  <a:rPr lang="en-US" sz="2000" dirty="0">
                    <a:solidFill>
                      <a:schemeClr val="tx2"/>
                    </a:solidFill>
                  </a:rPr>
                  <a:t>Soap </a:t>
                </a:r>
                <a:r>
                  <a:rPr lang="en-US" sz="2000" dirty="0" smtClean="0">
                    <a:solidFill>
                      <a:schemeClr val="tx2"/>
                    </a:solidFill>
                  </a:rPr>
                  <a:t>Concentration</a:t>
                </a:r>
                <a:r>
                  <a:rPr lang="en-US" sz="2000" baseline="0" dirty="0" smtClean="0">
                    <a:solidFill>
                      <a:schemeClr val="tx2"/>
                    </a:solidFill>
                  </a:rPr>
                  <a:t>, </a:t>
                </a:r>
                <a:r>
                  <a:rPr lang="en-US" sz="2000" baseline="0" dirty="0">
                    <a:solidFill>
                      <a:schemeClr val="tx2"/>
                    </a:solidFill>
                  </a:rPr>
                  <a:t>mM/L</a:t>
                </a:r>
                <a:endParaRPr lang="en-US" sz="2000" dirty="0">
                  <a:solidFill>
                    <a:schemeClr val="tx2"/>
                  </a:solidFill>
                </a:endParaRPr>
              </a:p>
            </c:rich>
          </c:tx>
          <c:layout>
            <c:manualLayout>
              <c:xMode val="edge"/>
              <c:yMode val="edge"/>
              <c:x val="0"/>
              <c:y val="0.14973444495908622"/>
            </c:manualLayout>
          </c:layout>
        </c:title>
        <c:numFmt formatCode="0.E+00" sourceLinked="0"/>
        <c:minorTickMark val="in"/>
        <c:tickLblPos val="nextTo"/>
        <c:spPr>
          <a:ln>
            <a:solidFill>
              <a:schemeClr val="tx2"/>
            </a:solidFill>
          </a:ln>
        </c:spPr>
        <c:txPr>
          <a:bodyPr/>
          <a:lstStyle/>
          <a:p>
            <a:pPr>
              <a:defRPr sz="1400" b="1">
                <a:solidFill>
                  <a:schemeClr val="tx2"/>
                </a:solidFill>
              </a:defRPr>
            </a:pPr>
            <a:endParaRPr lang="en-US"/>
          </a:p>
        </c:txPr>
        <c:crossAx val="77057408"/>
        <c:crossesAt val="0"/>
        <c:crossBetween val="midCat"/>
      </c:valAx>
      <c:valAx>
        <c:axId val="77238272"/>
        <c:scaling>
          <c:logBase val="10"/>
          <c:orientation val="minMax"/>
          <c:max val="10"/>
          <c:min val="1.0000000000000007E-2"/>
        </c:scaling>
        <c:axPos val="r"/>
        <c:title>
          <c:tx>
            <c:rich>
              <a:bodyPr rot="-5400000" vert="horz"/>
              <a:lstStyle/>
              <a:p>
                <a:pPr>
                  <a:defRPr/>
                </a:pPr>
                <a:r>
                  <a:rPr lang="en-US" sz="2000">
                    <a:solidFill>
                      <a:srgbClr val="FF0000"/>
                    </a:solidFill>
                  </a:rPr>
                  <a:t>IFT, mN/m</a:t>
                </a:r>
              </a:p>
            </c:rich>
          </c:tx>
          <c:layout>
            <c:manualLayout>
              <c:xMode val="edge"/>
              <c:yMode val="edge"/>
              <c:x val="0.95212944025442992"/>
              <c:y val="0.36827500716384176"/>
            </c:manualLayout>
          </c:layout>
        </c:title>
        <c:numFmt formatCode="0.E+00" sourceLinked="0"/>
        <c:tickLblPos val="nextTo"/>
        <c:spPr>
          <a:ln>
            <a:solidFill>
              <a:srgbClr val="FF0000"/>
            </a:solidFill>
          </a:ln>
        </c:spPr>
        <c:txPr>
          <a:bodyPr/>
          <a:lstStyle/>
          <a:p>
            <a:pPr>
              <a:defRPr sz="1400" b="1">
                <a:solidFill>
                  <a:srgbClr val="FF0000"/>
                </a:solidFill>
              </a:defRPr>
            </a:pPr>
            <a:endParaRPr lang="en-US"/>
          </a:p>
        </c:txPr>
        <c:crossAx val="77240192"/>
        <c:crosses val="max"/>
        <c:crossBetween val="midCat"/>
      </c:valAx>
      <c:valAx>
        <c:axId val="77240192"/>
        <c:scaling>
          <c:orientation val="minMax"/>
          <c:max val="5.5"/>
          <c:min val="0"/>
        </c:scaling>
        <c:delete val="1"/>
        <c:axPos val="b"/>
        <c:numFmt formatCode="General" sourceLinked="1"/>
        <c:tickLblPos val="none"/>
        <c:crossAx val="77238272"/>
        <c:crossesAt val="100"/>
        <c:crossBetween val="midCat"/>
      </c:valAx>
    </c:plotArea>
    <c:legend>
      <c:legendPos val="r"/>
      <c:legendEntry>
        <c:idx val="0"/>
        <c:txPr>
          <a:bodyPr/>
          <a:lstStyle/>
          <a:p>
            <a:pPr>
              <a:defRPr sz="1400" b="1">
                <a:solidFill>
                  <a:schemeClr val="tx2"/>
                </a:solidFill>
              </a:defRPr>
            </a:pPr>
            <a:endParaRPr lang="en-US"/>
          </a:p>
        </c:txPr>
      </c:legendEntry>
      <c:legendEntry>
        <c:idx val="1"/>
        <c:txPr>
          <a:bodyPr/>
          <a:lstStyle/>
          <a:p>
            <a:pPr>
              <a:defRPr sz="1400" b="1">
                <a:solidFill>
                  <a:schemeClr val="tx2"/>
                </a:solidFill>
              </a:defRPr>
            </a:pPr>
            <a:endParaRPr lang="en-US"/>
          </a:p>
        </c:txPr>
      </c:legendEntry>
      <c:legendEntry>
        <c:idx val="2"/>
        <c:delete val="1"/>
      </c:legendEntry>
      <c:legendEntry>
        <c:idx val="3"/>
        <c:txPr>
          <a:bodyPr/>
          <a:lstStyle/>
          <a:p>
            <a:pPr>
              <a:defRPr sz="1400" b="1">
                <a:solidFill>
                  <a:srgbClr val="FF0000"/>
                </a:solidFill>
              </a:defRPr>
            </a:pPr>
            <a:endParaRPr lang="en-US"/>
          </a:p>
        </c:txPr>
      </c:legendEntry>
      <c:layout>
        <c:manualLayout>
          <c:xMode val="edge"/>
          <c:yMode val="edge"/>
          <c:x val="0.35369744691004534"/>
          <c:y val="3.0837000154392492E-2"/>
          <c:w val="0.52840288713910766"/>
          <c:h val="0.11736316967731976"/>
        </c:manualLayout>
      </c:layout>
      <c:spPr>
        <a:ln>
          <a:noFill/>
        </a:ln>
      </c:spPr>
      <c:txPr>
        <a:bodyPr/>
        <a:lstStyle/>
        <a:p>
          <a:pPr>
            <a:defRPr sz="1400"/>
          </a:pPr>
          <a:endParaRPr lang="en-US"/>
        </a:p>
      </c:txPr>
    </c:legend>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69997981021602"/>
          <c:y val="5.7473506188295512E-2"/>
          <c:w val="0.75064985867151768"/>
          <c:h val="0.80514309739002299"/>
        </c:manualLayout>
      </c:layout>
      <c:scatterChart>
        <c:scatterStyle val="lineMarker"/>
        <c:ser>
          <c:idx val="2"/>
          <c:order val="2"/>
          <c:tx>
            <c:strRef>
              <c:f>Sheet1!$D$4</c:f>
              <c:strCache>
                <c:ptCount val="1"/>
                <c:pt idx="0">
                  <c:v>Water Soluble Soap Concentration @WOR=5</c:v>
                </c:pt>
              </c:strCache>
            </c:strRef>
          </c:tx>
          <c:spPr>
            <a:ln>
              <a:solidFill>
                <a:schemeClr val="tx2"/>
              </a:solidFill>
            </a:ln>
          </c:spPr>
          <c:marker>
            <c:symbol val="triangle"/>
            <c:size val="10"/>
            <c:spPr>
              <a:noFill/>
              <a:ln>
                <a:solidFill>
                  <a:srgbClr val="1F497D"/>
                </a:solidFill>
              </a:ln>
            </c:spPr>
          </c:marker>
          <c:errBars>
            <c:errDir val="y"/>
            <c:errBarType val="both"/>
            <c:errValType val="cust"/>
            <c:plus>
              <c:numRef>
                <c:f>Sheet1!$J$7:$J$14</c:f>
                <c:numCache>
                  <c:formatCode>General</c:formatCode>
                  <c:ptCount val="8"/>
                  <c:pt idx="0">
                    <c:v>2.2435614973261908E-2</c:v>
                  </c:pt>
                  <c:pt idx="1">
                    <c:v>2.2435614973262109E-2</c:v>
                  </c:pt>
                  <c:pt idx="2">
                    <c:v>2.2435614973262109E-2</c:v>
                  </c:pt>
                  <c:pt idx="3">
                    <c:v>4.4871229946524122E-2</c:v>
                  </c:pt>
                  <c:pt idx="4">
                    <c:v>4.4871229946524226E-2</c:v>
                  </c:pt>
                  <c:pt idx="5">
                    <c:v>2.2435614973262238E-2</c:v>
                  </c:pt>
                  <c:pt idx="6">
                    <c:v>2.2435614973262016E-2</c:v>
                  </c:pt>
                  <c:pt idx="7">
                    <c:v>2.2435614973262016E-2</c:v>
                  </c:pt>
                </c:numCache>
              </c:numRef>
            </c:plus>
            <c:minus>
              <c:numRef>
                <c:f>Sheet1!$L$7:$L$14</c:f>
                <c:numCache>
                  <c:formatCode>General</c:formatCode>
                  <c:ptCount val="8"/>
                  <c:pt idx="0">
                    <c:v>2.2435614973262109E-2</c:v>
                  </c:pt>
                  <c:pt idx="1">
                    <c:v>2.2435614973262356E-2</c:v>
                  </c:pt>
                  <c:pt idx="2">
                    <c:v>2.2435614973261908E-2</c:v>
                  </c:pt>
                  <c:pt idx="3">
                    <c:v>4.4871229946524031E-2</c:v>
                  </c:pt>
                  <c:pt idx="4">
                    <c:v>4.4871229946524031E-2</c:v>
                  </c:pt>
                  <c:pt idx="5">
                    <c:v>2.2435614973262016E-2</c:v>
                  </c:pt>
                  <c:pt idx="6">
                    <c:v>2.2435614973262238E-2</c:v>
                  </c:pt>
                  <c:pt idx="7">
                    <c:v>2.2435614973262238E-2</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Sheet1!$H$7:$H$15</c:f>
              <c:numCache>
                <c:formatCode>General</c:formatCode>
                <c:ptCount val="9"/>
                <c:pt idx="0">
                  <c:v>1.205704099821747</c:v>
                </c:pt>
                <c:pt idx="1">
                  <c:v>1.2374331550802138</c:v>
                </c:pt>
                <c:pt idx="2">
                  <c:v>1.047058823529412</c:v>
                </c:pt>
                <c:pt idx="3">
                  <c:v>0.98360071301247765</c:v>
                </c:pt>
                <c:pt idx="4">
                  <c:v>0.66631016042780744</c:v>
                </c:pt>
                <c:pt idx="5">
                  <c:v>0.53939393939393931</c:v>
                </c:pt>
                <c:pt idx="6">
                  <c:v>0.57112299465240668</c:v>
                </c:pt>
                <c:pt idx="7">
                  <c:v>0.57112299465240668</c:v>
                </c:pt>
                <c:pt idx="8">
                  <c:v>0.53939393939393931</c:v>
                </c:pt>
              </c:numCache>
            </c:numRef>
          </c:yVal>
        </c:ser>
        <c:ser>
          <c:idx val="0"/>
          <c:order val="0"/>
          <c:tx>
            <c:strRef>
              <c:f>Sheet1!$AO$6</c:f>
              <c:strCache>
                <c:ptCount val="1"/>
                <c:pt idx="0">
                  <c:v>Water Soluble Active Soap concentration @wor=5</c:v>
                </c:pt>
              </c:strCache>
            </c:strRef>
          </c:tx>
          <c:spPr>
            <a:ln>
              <a:solidFill>
                <a:srgbClr val="1F497D"/>
              </a:solidFill>
            </a:ln>
          </c:spPr>
          <c:marker>
            <c:symbol val="diamond"/>
            <c:size val="11"/>
            <c:spPr>
              <a:noFill/>
              <a:ln>
                <a:solidFill>
                  <a:srgbClr val="1F497D"/>
                </a:solidFill>
              </a:ln>
            </c:spPr>
          </c:marker>
          <c:errBars>
            <c:errDir val="y"/>
            <c:errBarType val="both"/>
            <c:errValType val="cust"/>
            <c:plus>
              <c:numRef>
                <c:f>Sheet1!$AP$7:$AP$14</c:f>
                <c:numCache>
                  <c:formatCode>General</c:formatCode>
                  <c:ptCount val="8"/>
                  <c:pt idx="0">
                    <c:v>2.2435614973262085E-2</c:v>
                  </c:pt>
                  <c:pt idx="1">
                    <c:v>2.2435614973262085E-2</c:v>
                  </c:pt>
                  <c:pt idx="2">
                    <c:v>2.2435614973262085E-2</c:v>
                  </c:pt>
                  <c:pt idx="3">
                    <c:v>4.4871229946524135E-2</c:v>
                  </c:pt>
                  <c:pt idx="4">
                    <c:v>4.4871229946524135E-2</c:v>
                  </c:pt>
                  <c:pt idx="5">
                    <c:v>2.2435614973262085E-2</c:v>
                  </c:pt>
                  <c:pt idx="6">
                    <c:v>2.2435614973262085E-2</c:v>
                  </c:pt>
                  <c:pt idx="7">
                    <c:v>2.2435614973262085E-2</c:v>
                  </c:pt>
                </c:numCache>
              </c:numRef>
            </c:plus>
            <c:minus>
              <c:numRef>
                <c:f>Sheet1!$AP$7:$AP$14</c:f>
                <c:numCache>
                  <c:formatCode>General</c:formatCode>
                  <c:ptCount val="8"/>
                  <c:pt idx="0">
                    <c:v>2.2435614973262085E-2</c:v>
                  </c:pt>
                  <c:pt idx="1">
                    <c:v>2.2435614973262085E-2</c:v>
                  </c:pt>
                  <c:pt idx="2">
                    <c:v>2.2435614973262085E-2</c:v>
                  </c:pt>
                  <c:pt idx="3">
                    <c:v>4.4871229946524135E-2</c:v>
                  </c:pt>
                  <c:pt idx="4">
                    <c:v>4.4871229946524135E-2</c:v>
                  </c:pt>
                  <c:pt idx="5">
                    <c:v>2.2435614973262085E-2</c:v>
                  </c:pt>
                  <c:pt idx="6">
                    <c:v>2.2435614973262085E-2</c:v>
                  </c:pt>
                  <c:pt idx="7">
                    <c:v>2.2435614973262085E-2</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Sheet1!$AO$7:$AO$15</c:f>
              <c:numCache>
                <c:formatCode>General</c:formatCode>
                <c:ptCount val="9"/>
                <c:pt idx="0">
                  <c:v>0.66631016042780744</c:v>
                </c:pt>
                <c:pt idx="1">
                  <c:v>0.69803921568627536</c:v>
                </c:pt>
                <c:pt idx="2">
                  <c:v>0.50766488413547262</c:v>
                </c:pt>
                <c:pt idx="3">
                  <c:v>0.44420677361853828</c:v>
                </c:pt>
                <c:pt idx="4">
                  <c:v>0.12691622103386804</c:v>
                </c:pt>
              </c:numCache>
            </c:numRef>
          </c:yVal>
        </c:ser>
        <c:ser>
          <c:idx val="3"/>
          <c:order val="3"/>
          <c:spPr>
            <a:ln>
              <a:solidFill>
                <a:srgbClr val="1F497D"/>
              </a:solidFill>
            </a:ln>
          </c:spPr>
          <c:marker>
            <c:spPr>
              <a:ln>
                <a:solidFill>
                  <a:srgbClr val="1F497D"/>
                </a:solidFill>
              </a:ln>
            </c:spPr>
          </c:marker>
          <c:dPt>
            <c:idx val="1"/>
            <c:marker>
              <c:symbol val="none"/>
            </c:marker>
            <c:spPr>
              <a:ln w="31750">
                <a:solidFill>
                  <a:srgbClr val="1F497D"/>
                </a:solidFill>
                <a:prstDash val="sysDash"/>
              </a:ln>
            </c:spPr>
          </c:dPt>
          <c:xVal>
            <c:numRef>
              <c:f>Sheet1!$L$24:$L$25</c:f>
              <c:numCache>
                <c:formatCode>General</c:formatCode>
                <c:ptCount val="2"/>
                <c:pt idx="0">
                  <c:v>2</c:v>
                </c:pt>
                <c:pt idx="1">
                  <c:v>2.2999999999999998</c:v>
                </c:pt>
              </c:numCache>
            </c:numRef>
          </c:xVal>
          <c:yVal>
            <c:numRef>
              <c:f>Sheet1!$M$24:$M$25</c:f>
              <c:numCache>
                <c:formatCode>General</c:formatCode>
                <c:ptCount val="2"/>
                <c:pt idx="0">
                  <c:v>0.12691600000000022</c:v>
                </c:pt>
                <c:pt idx="1">
                  <c:v>1.0000000000000015E-3</c:v>
                </c:pt>
              </c:numCache>
            </c:numRef>
          </c:yVal>
        </c:ser>
        <c:axId val="77585792"/>
        <c:axId val="77592448"/>
      </c:scatterChart>
      <c:scatterChart>
        <c:scatterStyle val="lineMarker"/>
        <c:ser>
          <c:idx val="1"/>
          <c:order val="1"/>
          <c:tx>
            <c:strRef>
              <c:f>Sheet1!$A$16</c:f>
              <c:strCache>
                <c:ptCount val="1"/>
                <c:pt idx="0">
                  <c:v>IFT @WOR=5</c:v>
                </c:pt>
              </c:strCache>
            </c:strRef>
          </c:tx>
          <c:spPr>
            <a:ln w="31750">
              <a:solidFill>
                <a:srgbClr val="FF0000"/>
              </a:solidFill>
              <a:prstDash val="sysDash"/>
            </a:ln>
          </c:spPr>
          <c:marker>
            <c:symbol val="circle"/>
            <c:size val="7"/>
            <c:spPr>
              <a:solidFill>
                <a:schemeClr val="bg1"/>
              </a:solidFill>
              <a:ln w="6350">
                <a:solidFill>
                  <a:srgbClr val="FF0000"/>
                </a:solidFill>
              </a:ln>
            </c:spPr>
          </c:marker>
          <c:xVal>
            <c:numRef>
              <c:f>Sheet1!$B$17:$B$28</c:f>
              <c:numCache>
                <c:formatCode>General</c:formatCode>
                <c:ptCount val="12"/>
                <c:pt idx="0">
                  <c:v>0.2</c:v>
                </c:pt>
                <c:pt idx="1">
                  <c:v>0.5</c:v>
                </c:pt>
                <c:pt idx="2">
                  <c:v>0.8</c:v>
                </c:pt>
                <c:pt idx="3">
                  <c:v>1</c:v>
                </c:pt>
                <c:pt idx="4">
                  <c:v>1.2</c:v>
                </c:pt>
                <c:pt idx="5">
                  <c:v>1.4</c:v>
                </c:pt>
                <c:pt idx="6">
                  <c:v>1.6</c:v>
                </c:pt>
                <c:pt idx="7">
                  <c:v>1.8</c:v>
                </c:pt>
                <c:pt idx="8">
                  <c:v>2</c:v>
                </c:pt>
                <c:pt idx="9">
                  <c:v>2.2000000000000002</c:v>
                </c:pt>
                <c:pt idx="10">
                  <c:v>2.6</c:v>
                </c:pt>
                <c:pt idx="11">
                  <c:v>3</c:v>
                </c:pt>
              </c:numCache>
            </c:numRef>
          </c:xVal>
          <c:yVal>
            <c:numRef>
              <c:f>Sheet1!$A$17:$A$28</c:f>
              <c:numCache>
                <c:formatCode>General</c:formatCode>
                <c:ptCount val="12"/>
                <c:pt idx="0">
                  <c:v>4.9779999999999998</c:v>
                </c:pt>
                <c:pt idx="1">
                  <c:v>1.47</c:v>
                </c:pt>
                <c:pt idx="2">
                  <c:v>1.24</c:v>
                </c:pt>
                <c:pt idx="3">
                  <c:v>0.14500000000000018</c:v>
                </c:pt>
                <c:pt idx="4">
                  <c:v>7.0000000000000021E-2</c:v>
                </c:pt>
                <c:pt idx="5">
                  <c:v>2.8000000000000001E-2</c:v>
                </c:pt>
                <c:pt idx="6">
                  <c:v>0.30600000000000038</c:v>
                </c:pt>
                <c:pt idx="7">
                  <c:v>0.61300000000000077</c:v>
                </c:pt>
                <c:pt idx="8">
                  <c:v>0.67000000000000104</c:v>
                </c:pt>
                <c:pt idx="9">
                  <c:v>0.38000000000000045</c:v>
                </c:pt>
                <c:pt idx="10">
                  <c:v>0.69899999999999995</c:v>
                </c:pt>
                <c:pt idx="11">
                  <c:v>0.90300000000000002</c:v>
                </c:pt>
              </c:numCache>
            </c:numRef>
          </c:yVal>
        </c:ser>
        <c:axId val="77150080"/>
        <c:axId val="77148160"/>
      </c:scatterChart>
      <c:valAx>
        <c:axId val="77585792"/>
        <c:scaling>
          <c:orientation val="minMax"/>
          <c:max val="5.5"/>
          <c:min val="0"/>
        </c:scaling>
        <c:axPos val="b"/>
        <c:title>
          <c:tx>
            <c:rich>
              <a:bodyPr/>
              <a:lstStyle/>
              <a:p>
                <a:pPr>
                  <a:defRPr sz="2000">
                    <a:solidFill>
                      <a:sysClr val="windowText" lastClr="000000"/>
                    </a:solidFill>
                  </a:defRPr>
                </a:pPr>
                <a:r>
                  <a:rPr lang="en-US" sz="2000">
                    <a:solidFill>
                      <a:sysClr val="windowText" lastClr="000000"/>
                    </a:solidFill>
                  </a:rPr>
                  <a:t>Salinity, % Na</a:t>
                </a:r>
                <a:r>
                  <a:rPr lang="en-US" sz="2000" baseline="-25000">
                    <a:solidFill>
                      <a:sysClr val="windowText" lastClr="000000"/>
                    </a:solidFill>
                  </a:rPr>
                  <a:t>2</a:t>
                </a:r>
                <a:r>
                  <a:rPr lang="en-US" sz="2000">
                    <a:solidFill>
                      <a:sysClr val="windowText" lastClr="000000"/>
                    </a:solidFill>
                  </a:rPr>
                  <a:t>CO</a:t>
                </a:r>
                <a:r>
                  <a:rPr lang="en-US" sz="2000" baseline="-25000">
                    <a:solidFill>
                      <a:sysClr val="windowText" lastClr="000000"/>
                    </a:solidFill>
                  </a:rPr>
                  <a:t>3</a:t>
                </a:r>
              </a:p>
            </c:rich>
          </c:tx>
          <c:layout>
            <c:manualLayout>
              <c:xMode val="edge"/>
              <c:yMode val="edge"/>
              <c:x val="0.38055053463145022"/>
              <c:y val="0.92209648212578565"/>
            </c:manualLayout>
          </c:layout>
        </c:title>
        <c:numFmt formatCode="General" sourceLinked="1"/>
        <c:tickLblPos val="nextTo"/>
        <c:spPr>
          <a:ln>
            <a:solidFill>
              <a:schemeClr val="tx1"/>
            </a:solidFill>
          </a:ln>
        </c:spPr>
        <c:txPr>
          <a:bodyPr/>
          <a:lstStyle/>
          <a:p>
            <a:pPr>
              <a:defRPr sz="1400" b="1">
                <a:solidFill>
                  <a:sysClr val="windowText" lastClr="000000"/>
                </a:solidFill>
              </a:defRPr>
            </a:pPr>
            <a:endParaRPr lang="en-US"/>
          </a:p>
        </c:txPr>
        <c:crossAx val="77592448"/>
        <c:crossesAt val="1.0000000000000041E-3"/>
        <c:crossBetween val="midCat"/>
      </c:valAx>
      <c:valAx>
        <c:axId val="77592448"/>
        <c:scaling>
          <c:logBase val="10"/>
          <c:orientation val="minMax"/>
          <c:min val="1.0000000000000041E-3"/>
        </c:scaling>
        <c:axPos val="l"/>
        <c:title>
          <c:tx>
            <c:rich>
              <a:bodyPr rot="-5400000" vert="horz"/>
              <a:lstStyle/>
              <a:p>
                <a:pPr>
                  <a:defRPr sz="2000">
                    <a:solidFill>
                      <a:schemeClr val="tx2"/>
                    </a:solidFill>
                  </a:defRPr>
                </a:pPr>
                <a:r>
                  <a:rPr lang="en-US" sz="1800" b="1" i="0" baseline="0" dirty="0" smtClean="0"/>
                  <a:t>Soap Concentration, mM/L</a:t>
                </a:r>
                <a:endParaRPr lang="en-US" sz="1800" b="1" i="0" baseline="0" dirty="0"/>
              </a:p>
            </c:rich>
          </c:tx>
          <c:layout>
            <c:manualLayout>
              <c:xMode val="edge"/>
              <c:yMode val="edge"/>
              <c:x val="4.2803270280870123E-3"/>
              <c:y val="0.18404823428079586"/>
            </c:manualLayout>
          </c:layout>
        </c:title>
        <c:numFmt formatCode="0.E+00" sourceLinked="0"/>
        <c:minorTickMark val="in"/>
        <c:tickLblPos val="nextTo"/>
        <c:spPr>
          <a:ln>
            <a:solidFill>
              <a:schemeClr val="tx2"/>
            </a:solidFill>
          </a:ln>
        </c:spPr>
        <c:txPr>
          <a:bodyPr/>
          <a:lstStyle/>
          <a:p>
            <a:pPr>
              <a:defRPr sz="1400" b="1">
                <a:solidFill>
                  <a:schemeClr val="tx2"/>
                </a:solidFill>
              </a:defRPr>
            </a:pPr>
            <a:endParaRPr lang="en-US"/>
          </a:p>
        </c:txPr>
        <c:crossAx val="77585792"/>
        <c:crosses val="autoZero"/>
        <c:crossBetween val="midCat"/>
      </c:valAx>
      <c:valAx>
        <c:axId val="77148160"/>
        <c:scaling>
          <c:logBase val="10"/>
          <c:orientation val="minMax"/>
          <c:max val="10"/>
          <c:min val="1.0000000000000007E-2"/>
        </c:scaling>
        <c:axPos val="r"/>
        <c:title>
          <c:tx>
            <c:rich>
              <a:bodyPr rot="-5400000" vert="horz"/>
              <a:lstStyle/>
              <a:p>
                <a:pPr>
                  <a:defRPr/>
                </a:pPr>
                <a:r>
                  <a:rPr lang="en-US" sz="2000">
                    <a:solidFill>
                      <a:srgbClr val="FF0000"/>
                    </a:solidFill>
                  </a:rPr>
                  <a:t>IFT, mN/m</a:t>
                </a:r>
              </a:p>
            </c:rich>
          </c:tx>
          <c:layout>
            <c:manualLayout>
              <c:xMode val="edge"/>
              <c:yMode val="edge"/>
              <c:x val="0.9467701393095117"/>
              <c:y val="0.330979474845981"/>
            </c:manualLayout>
          </c:layout>
        </c:title>
        <c:numFmt formatCode="0.E+00" sourceLinked="0"/>
        <c:tickLblPos val="nextTo"/>
        <c:spPr>
          <a:ln>
            <a:solidFill>
              <a:srgbClr val="FF0000"/>
            </a:solidFill>
          </a:ln>
        </c:spPr>
        <c:txPr>
          <a:bodyPr/>
          <a:lstStyle/>
          <a:p>
            <a:pPr>
              <a:defRPr sz="1400" b="1">
                <a:solidFill>
                  <a:srgbClr val="FF0000"/>
                </a:solidFill>
              </a:defRPr>
            </a:pPr>
            <a:endParaRPr lang="en-US"/>
          </a:p>
        </c:txPr>
        <c:crossAx val="77150080"/>
        <c:crosses val="max"/>
        <c:crossBetween val="midCat"/>
      </c:valAx>
      <c:valAx>
        <c:axId val="77150080"/>
        <c:scaling>
          <c:orientation val="minMax"/>
          <c:max val="4"/>
        </c:scaling>
        <c:delete val="1"/>
        <c:axPos val="t"/>
        <c:numFmt formatCode="General" sourceLinked="1"/>
        <c:tickLblPos val="none"/>
        <c:crossAx val="77148160"/>
        <c:crosses val="max"/>
        <c:crossBetween val="midCat"/>
      </c:valAx>
    </c:plotArea>
    <c:legend>
      <c:legendPos val="r"/>
      <c:legendEntry>
        <c:idx val="0"/>
        <c:txPr>
          <a:bodyPr/>
          <a:lstStyle/>
          <a:p>
            <a:pPr>
              <a:defRPr sz="1400" b="1">
                <a:solidFill>
                  <a:schemeClr val="tx2"/>
                </a:solidFill>
              </a:defRPr>
            </a:pPr>
            <a:endParaRPr lang="en-US"/>
          </a:p>
        </c:txPr>
      </c:legendEntry>
      <c:legendEntry>
        <c:idx val="1"/>
        <c:txPr>
          <a:bodyPr/>
          <a:lstStyle/>
          <a:p>
            <a:pPr>
              <a:defRPr sz="1400" b="1">
                <a:solidFill>
                  <a:schemeClr val="tx2"/>
                </a:solidFill>
              </a:defRPr>
            </a:pPr>
            <a:endParaRPr lang="en-US"/>
          </a:p>
        </c:txPr>
      </c:legendEntry>
      <c:legendEntry>
        <c:idx val="2"/>
        <c:delete val="1"/>
      </c:legendEntry>
      <c:legendEntry>
        <c:idx val="3"/>
        <c:txPr>
          <a:bodyPr/>
          <a:lstStyle/>
          <a:p>
            <a:pPr>
              <a:defRPr sz="1400" b="1">
                <a:solidFill>
                  <a:srgbClr val="FF0000"/>
                </a:solidFill>
              </a:defRPr>
            </a:pPr>
            <a:endParaRPr lang="en-US"/>
          </a:p>
        </c:txPr>
      </c:legendEntry>
      <c:layout>
        <c:manualLayout>
          <c:xMode val="edge"/>
          <c:yMode val="edge"/>
          <c:x val="0.35665330896137976"/>
          <c:y val="4.7352660462896788E-2"/>
          <c:w val="0.513117266591676"/>
          <c:h val="0.12041656724727592"/>
        </c:manualLayout>
      </c:layout>
      <c:spPr>
        <a:ln>
          <a:noFill/>
        </a:ln>
      </c:spPr>
      <c:txPr>
        <a:bodyPr/>
        <a:lstStyle/>
        <a:p>
          <a:pPr>
            <a:defRPr sz="1400"/>
          </a:pPr>
          <a:endParaRPr lang="en-US"/>
        </a:p>
      </c:txP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23762345543875E-2"/>
          <c:y val="3.8821868964492655E-2"/>
          <c:w val="0.8733061614218105"/>
          <c:h val="0.80925419699896017"/>
        </c:manualLayout>
      </c:layout>
      <c:barChart>
        <c:barDir val="col"/>
        <c:grouping val="clustered"/>
        <c:ser>
          <c:idx val="0"/>
          <c:order val="0"/>
          <c:tx>
            <c:strRef>
              <c:f>Sheet1!$A$2</c:f>
              <c:strCache>
                <c:ptCount val="1"/>
                <c:pt idx="0">
                  <c:v>Inversion Molarity</c:v>
                </c:pt>
              </c:strCache>
            </c:strRef>
          </c:tx>
          <c:dLbls>
            <c:dLbl>
              <c:idx val="0"/>
              <c:layout>
                <c:manualLayout>
                  <c:x val="-1.5615300816738223E-2"/>
                  <c:y val="0"/>
                </c:manualLayout>
              </c:layout>
              <c:showVal val="1"/>
            </c:dLbl>
            <c:dLbl>
              <c:idx val="1"/>
              <c:layout>
                <c:manualLayout>
                  <c:x val="-4.4615145190680565E-3"/>
                  <c:y val="-1.1463318134156929E-2"/>
                </c:manualLayout>
              </c:layout>
              <c:showVal val="1"/>
            </c:dLbl>
            <c:txPr>
              <a:bodyPr/>
              <a:lstStyle/>
              <a:p>
                <a:pPr>
                  <a:defRPr b="1"/>
                </a:pPr>
                <a:endParaRPr lang="en-US"/>
              </a:p>
            </c:txPr>
            <c:showVal val="1"/>
          </c:dLbls>
          <c:cat>
            <c:strRef>
              <c:f>Sheet1!$B$1:$E$1</c:f>
              <c:strCache>
                <c:ptCount val="4"/>
                <c:pt idx="0">
                  <c:v>NaCl</c:v>
                </c:pt>
                <c:pt idx="1">
                  <c:v>NaOH</c:v>
                </c:pt>
                <c:pt idx="2">
                  <c:v>Na2CO3</c:v>
                </c:pt>
                <c:pt idx="3">
                  <c:v>Na2SO4</c:v>
                </c:pt>
              </c:strCache>
            </c:strRef>
          </c:cat>
          <c:val>
            <c:numRef>
              <c:f>Sheet1!$B$2:$E$2</c:f>
              <c:numCache>
                <c:formatCode>General</c:formatCode>
                <c:ptCount val="4"/>
                <c:pt idx="0">
                  <c:v>0.26</c:v>
                </c:pt>
                <c:pt idx="1">
                  <c:v>0.25</c:v>
                </c:pt>
                <c:pt idx="2">
                  <c:v>0.16000000000000003</c:v>
                </c:pt>
                <c:pt idx="3">
                  <c:v>0.18500000000000041</c:v>
                </c:pt>
              </c:numCache>
            </c:numRef>
          </c:val>
        </c:ser>
        <c:ser>
          <c:idx val="1"/>
          <c:order val="1"/>
          <c:tx>
            <c:strRef>
              <c:f>Sheet1!$A$3</c:f>
              <c:strCache>
                <c:ptCount val="1"/>
                <c:pt idx="0">
                  <c:v>Inversion Na+ Molarity</c:v>
                </c:pt>
              </c:strCache>
            </c:strRef>
          </c:tx>
          <c:dLbls>
            <c:dLbl>
              <c:idx val="0"/>
              <c:layout>
                <c:manualLayout>
                  <c:x val="-4.4615145190680565E-3"/>
                  <c:y val="1.9105530223594881E-2"/>
                </c:manualLayout>
              </c:layout>
              <c:showVal val="1"/>
            </c:dLbl>
            <c:dLbl>
              <c:idx val="1"/>
              <c:layout>
                <c:manualLayout>
                  <c:x val="0"/>
                  <c:y val="1.1463318134156929E-2"/>
                </c:manualLayout>
              </c:layout>
              <c:showVal val="1"/>
            </c:dLbl>
            <c:txPr>
              <a:bodyPr/>
              <a:lstStyle/>
              <a:p>
                <a:pPr>
                  <a:defRPr b="1"/>
                </a:pPr>
                <a:endParaRPr lang="en-US"/>
              </a:p>
            </c:txPr>
            <c:showVal val="1"/>
          </c:dLbls>
          <c:cat>
            <c:strRef>
              <c:f>Sheet1!$B$1:$E$1</c:f>
              <c:strCache>
                <c:ptCount val="4"/>
                <c:pt idx="0">
                  <c:v>NaCl</c:v>
                </c:pt>
                <c:pt idx="1">
                  <c:v>NaOH</c:v>
                </c:pt>
                <c:pt idx="2">
                  <c:v>Na2CO3</c:v>
                </c:pt>
                <c:pt idx="3">
                  <c:v>Na2SO4</c:v>
                </c:pt>
              </c:strCache>
            </c:strRef>
          </c:cat>
          <c:val>
            <c:numRef>
              <c:f>Sheet1!$B$3:$E$3</c:f>
              <c:numCache>
                <c:formatCode>General</c:formatCode>
                <c:ptCount val="4"/>
                <c:pt idx="0">
                  <c:v>0.26</c:v>
                </c:pt>
                <c:pt idx="1">
                  <c:v>0.25</c:v>
                </c:pt>
                <c:pt idx="2">
                  <c:v>0.32000000000000095</c:v>
                </c:pt>
                <c:pt idx="3">
                  <c:v>0.37000000000000038</c:v>
                </c:pt>
              </c:numCache>
            </c:numRef>
          </c:val>
        </c:ser>
        <c:ser>
          <c:idx val="2"/>
          <c:order val="2"/>
          <c:tx>
            <c:strRef>
              <c:f>Sheet1!$A$4</c:f>
              <c:strCache>
                <c:ptCount val="1"/>
                <c:pt idx="0">
                  <c:v>Inversion Na+ Activity</c:v>
                </c:pt>
              </c:strCache>
            </c:strRef>
          </c:tx>
          <c:dLbls>
            <c:txPr>
              <a:bodyPr/>
              <a:lstStyle/>
              <a:p>
                <a:pPr>
                  <a:defRPr b="1"/>
                </a:pPr>
                <a:endParaRPr lang="en-US"/>
              </a:p>
            </c:txPr>
            <c:showVal val="1"/>
          </c:dLbls>
          <c:cat>
            <c:strRef>
              <c:f>Sheet1!$B$1:$E$1</c:f>
              <c:strCache>
                <c:ptCount val="4"/>
                <c:pt idx="0">
                  <c:v>NaCl</c:v>
                </c:pt>
                <c:pt idx="1">
                  <c:v>NaOH</c:v>
                </c:pt>
                <c:pt idx="2">
                  <c:v>Na2CO3</c:v>
                </c:pt>
                <c:pt idx="3">
                  <c:v>Na2SO4</c:v>
                </c:pt>
              </c:strCache>
            </c:strRef>
          </c:cat>
          <c:val>
            <c:numRef>
              <c:f>Sheet1!$B$4:$E$4</c:f>
              <c:numCache>
                <c:formatCode>General</c:formatCode>
                <c:ptCount val="4"/>
                <c:pt idx="0">
                  <c:v>0.19000000000000003</c:v>
                </c:pt>
                <c:pt idx="1">
                  <c:v>0.18000000000000024</c:v>
                </c:pt>
                <c:pt idx="2">
                  <c:v>0.2</c:v>
                </c:pt>
                <c:pt idx="3">
                  <c:v>0.22000000000000003</c:v>
                </c:pt>
              </c:numCache>
            </c:numRef>
          </c:val>
        </c:ser>
        <c:ser>
          <c:idx val="3"/>
          <c:order val="3"/>
          <c:tx>
            <c:strRef>
              <c:f>Sheet1!$A$5</c:f>
              <c:strCache>
                <c:ptCount val="1"/>
                <c:pt idx="0">
                  <c:v>Ionic Strength</c:v>
                </c:pt>
              </c:strCache>
            </c:strRef>
          </c:tx>
          <c:dLbls>
            <c:txPr>
              <a:bodyPr/>
              <a:lstStyle/>
              <a:p>
                <a:pPr>
                  <a:defRPr b="1"/>
                </a:pPr>
                <a:endParaRPr lang="en-US"/>
              </a:p>
            </c:txPr>
            <c:showVal val="1"/>
          </c:dLbls>
          <c:cat>
            <c:strRef>
              <c:f>Sheet1!$B$1:$E$1</c:f>
              <c:strCache>
                <c:ptCount val="4"/>
                <c:pt idx="0">
                  <c:v>NaCl</c:v>
                </c:pt>
                <c:pt idx="1">
                  <c:v>NaOH</c:v>
                </c:pt>
                <c:pt idx="2">
                  <c:v>Na2CO3</c:v>
                </c:pt>
                <c:pt idx="3">
                  <c:v>Na2SO4</c:v>
                </c:pt>
              </c:strCache>
            </c:strRef>
          </c:cat>
          <c:val>
            <c:numRef>
              <c:f>Sheet1!$B$5:$E$5</c:f>
              <c:numCache>
                <c:formatCode>General</c:formatCode>
                <c:ptCount val="4"/>
                <c:pt idx="0">
                  <c:v>0.26</c:v>
                </c:pt>
                <c:pt idx="1">
                  <c:v>0.25</c:v>
                </c:pt>
                <c:pt idx="2">
                  <c:v>0.48000000000000032</c:v>
                </c:pt>
                <c:pt idx="3">
                  <c:v>0.55500000000000005</c:v>
                </c:pt>
              </c:numCache>
            </c:numRef>
          </c:val>
        </c:ser>
        <c:axId val="77183232"/>
        <c:axId val="77676928"/>
      </c:barChart>
      <c:catAx>
        <c:axId val="77183232"/>
        <c:scaling>
          <c:orientation val="minMax"/>
        </c:scaling>
        <c:axPos val="b"/>
        <c:title>
          <c:tx>
            <c:rich>
              <a:bodyPr/>
              <a:lstStyle/>
              <a:p>
                <a:pPr>
                  <a:defRPr sz="2000"/>
                </a:pPr>
                <a:r>
                  <a:rPr lang="en-US" sz="2000"/>
                  <a:t>Types</a:t>
                </a:r>
                <a:r>
                  <a:rPr lang="en-US" sz="2000" baseline="0"/>
                  <a:t> of Electrolytes</a:t>
                </a:r>
                <a:endParaRPr lang="en-US" sz="2000"/>
              </a:p>
            </c:rich>
          </c:tx>
        </c:title>
        <c:tickLblPos val="nextTo"/>
        <c:txPr>
          <a:bodyPr/>
          <a:lstStyle/>
          <a:p>
            <a:pPr>
              <a:defRPr sz="1400" b="1"/>
            </a:pPr>
            <a:endParaRPr lang="en-US"/>
          </a:p>
        </c:txPr>
        <c:crossAx val="77676928"/>
        <c:crosses val="autoZero"/>
        <c:auto val="1"/>
        <c:lblAlgn val="ctr"/>
        <c:lblOffset val="100"/>
      </c:catAx>
      <c:valAx>
        <c:axId val="77676928"/>
        <c:scaling>
          <c:orientation val="minMax"/>
        </c:scaling>
        <c:axPos val="l"/>
        <c:title>
          <c:tx>
            <c:rich>
              <a:bodyPr rot="-5400000" vert="horz"/>
              <a:lstStyle/>
              <a:p>
                <a:pPr>
                  <a:defRPr sz="2000"/>
                </a:pPr>
                <a:r>
                  <a:rPr lang="en-US" sz="2000"/>
                  <a:t>Molar</a:t>
                </a:r>
                <a:r>
                  <a:rPr lang="en-US" sz="2000" baseline="0"/>
                  <a:t> Concentration, mol/L</a:t>
                </a:r>
                <a:endParaRPr lang="en-US" sz="2000"/>
              </a:p>
            </c:rich>
          </c:tx>
        </c:title>
        <c:numFmt formatCode="General" sourceLinked="1"/>
        <c:tickLblPos val="nextTo"/>
        <c:txPr>
          <a:bodyPr/>
          <a:lstStyle/>
          <a:p>
            <a:pPr>
              <a:defRPr sz="1400" b="1"/>
            </a:pPr>
            <a:endParaRPr lang="en-US"/>
          </a:p>
        </c:txPr>
        <c:crossAx val="77183232"/>
        <c:crosses val="autoZero"/>
        <c:crossBetween val="between"/>
      </c:valAx>
    </c:plotArea>
    <c:legend>
      <c:legendPos val="r"/>
      <c:layout>
        <c:manualLayout>
          <c:xMode val="edge"/>
          <c:yMode val="edge"/>
          <c:x val="9.5056867891514074E-2"/>
          <c:y val="0.10571376494604875"/>
          <c:w val="0.32902104416850647"/>
          <c:h val="0.23109688309070364"/>
        </c:manualLayout>
      </c:layout>
      <c:txPr>
        <a:bodyPr/>
        <a:lstStyle/>
        <a:p>
          <a:pPr>
            <a:defRPr sz="1200" b="1" i="0"/>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053795110480901"/>
          <c:y val="9.2728051850661533E-2"/>
          <c:w val="0.81350759358152402"/>
          <c:h val="0.77651914939203959"/>
        </c:manualLayout>
      </c:layout>
      <c:scatterChart>
        <c:scatterStyle val="lineMarker"/>
        <c:ser>
          <c:idx val="5"/>
          <c:order val="0"/>
          <c:tx>
            <c:strRef>
              <c:f>Sheet1!$H$3</c:f>
              <c:strCache>
                <c:ptCount val="1"/>
                <c:pt idx="0">
                  <c:v>WOR=50</c:v>
                </c:pt>
              </c:strCache>
            </c:strRef>
          </c:tx>
          <c:xVal>
            <c:numRef>
              <c:f>Sheet1!$B$6:$B$8</c:f>
              <c:numCache>
                <c:formatCode>General</c:formatCode>
                <c:ptCount val="3"/>
                <c:pt idx="0">
                  <c:v>0.8</c:v>
                </c:pt>
                <c:pt idx="1">
                  <c:v>1</c:v>
                </c:pt>
                <c:pt idx="2">
                  <c:v>1.2</c:v>
                </c:pt>
              </c:numCache>
            </c:numRef>
          </c:xVal>
          <c:yVal>
            <c:numRef>
              <c:f>Sheet1!$H$6:$H$8</c:f>
              <c:numCache>
                <c:formatCode>General</c:formatCode>
                <c:ptCount val="3"/>
                <c:pt idx="0">
                  <c:v>2.8029999999999977</c:v>
                </c:pt>
                <c:pt idx="1">
                  <c:v>0.42200000000000032</c:v>
                </c:pt>
                <c:pt idx="2">
                  <c:v>1.494</c:v>
                </c:pt>
              </c:numCache>
            </c:numRef>
          </c:yVal>
        </c:ser>
        <c:ser>
          <c:idx val="4"/>
          <c:order val="1"/>
          <c:tx>
            <c:strRef>
              <c:f>Sheet1!$G$3</c:f>
              <c:strCache>
                <c:ptCount val="1"/>
                <c:pt idx="0">
                  <c:v>WOR=24</c:v>
                </c:pt>
              </c:strCache>
            </c:strRef>
          </c:tx>
          <c:xVal>
            <c:numRef>
              <c:f>Sheet1!$B$4:$B$12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Sheet1!$G$4:$G$12</c:f>
              <c:numCache>
                <c:formatCode>General</c:formatCode>
                <c:ptCount val="9"/>
                <c:pt idx="0">
                  <c:v>4.2320000000000002</c:v>
                </c:pt>
                <c:pt idx="1">
                  <c:v>3.1619999999999999</c:v>
                </c:pt>
                <c:pt idx="2">
                  <c:v>1.6319999999999988</c:v>
                </c:pt>
                <c:pt idx="3">
                  <c:v>0.42900000000000033</c:v>
                </c:pt>
                <c:pt idx="4">
                  <c:v>1.1180000000000001</c:v>
                </c:pt>
                <c:pt idx="5">
                  <c:v>0.91200000000000003</c:v>
                </c:pt>
                <c:pt idx="6">
                  <c:v>0.74300000000000055</c:v>
                </c:pt>
                <c:pt idx="7">
                  <c:v>0.67000000000000082</c:v>
                </c:pt>
                <c:pt idx="8">
                  <c:v>0.71200000000000052</c:v>
                </c:pt>
              </c:numCache>
            </c:numRef>
          </c:yVal>
        </c:ser>
        <c:ser>
          <c:idx val="3"/>
          <c:order val="2"/>
          <c:tx>
            <c:strRef>
              <c:f>Sheet1!$F$3</c:f>
              <c:strCache>
                <c:ptCount val="1"/>
                <c:pt idx="0">
                  <c:v>WOR=9</c:v>
                </c:pt>
              </c:strCache>
            </c:strRef>
          </c:tx>
          <c:xVal>
            <c:numRef>
              <c:f>Sheet1!$B$4:$B$12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Sheet1!$F$4:$F$12</c:f>
              <c:numCache>
                <c:formatCode>General</c:formatCode>
                <c:ptCount val="9"/>
                <c:pt idx="0">
                  <c:v>3.3789999999999987</c:v>
                </c:pt>
                <c:pt idx="1">
                  <c:v>3.069</c:v>
                </c:pt>
                <c:pt idx="2">
                  <c:v>1.657</c:v>
                </c:pt>
                <c:pt idx="3">
                  <c:v>0.27900000000000008</c:v>
                </c:pt>
                <c:pt idx="4">
                  <c:v>0.71100000000000052</c:v>
                </c:pt>
                <c:pt idx="5">
                  <c:v>0.53200000000000003</c:v>
                </c:pt>
                <c:pt idx="6">
                  <c:v>0.53400000000000003</c:v>
                </c:pt>
                <c:pt idx="7">
                  <c:v>0.64100000000000068</c:v>
                </c:pt>
                <c:pt idx="8">
                  <c:v>0.56999999999999995</c:v>
                </c:pt>
              </c:numCache>
            </c:numRef>
          </c:yVal>
        </c:ser>
        <c:ser>
          <c:idx val="2"/>
          <c:order val="3"/>
          <c:tx>
            <c:strRef>
              <c:f>Sheet1!$E$3</c:f>
              <c:strCache>
                <c:ptCount val="1"/>
                <c:pt idx="0">
                  <c:v>WOR=5</c:v>
                </c:pt>
              </c:strCache>
            </c:strRef>
          </c:tx>
          <c:xVal>
            <c:numRef>
              <c:f>Sheet1!$B$4:$B$12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Sheet1!$E$4:$E$12</c:f>
              <c:numCache>
                <c:formatCode>General</c:formatCode>
                <c:ptCount val="9"/>
                <c:pt idx="0">
                  <c:v>4.9310000000000045</c:v>
                </c:pt>
                <c:pt idx="1">
                  <c:v>3.4830000000000001</c:v>
                </c:pt>
                <c:pt idx="2">
                  <c:v>2.1070000000000002</c:v>
                </c:pt>
                <c:pt idx="3">
                  <c:v>4.3000000000000003E-2</c:v>
                </c:pt>
                <c:pt idx="4">
                  <c:v>0.23300000000000001</c:v>
                </c:pt>
                <c:pt idx="5">
                  <c:v>0.46200000000000002</c:v>
                </c:pt>
                <c:pt idx="6">
                  <c:v>0.16500000000000001</c:v>
                </c:pt>
                <c:pt idx="7">
                  <c:v>0.91600000000000004</c:v>
                </c:pt>
                <c:pt idx="8">
                  <c:v>0.59699999999999998</c:v>
                </c:pt>
              </c:numCache>
            </c:numRef>
          </c:yVal>
        </c:ser>
        <c:ser>
          <c:idx val="1"/>
          <c:order val="4"/>
          <c:tx>
            <c:strRef>
              <c:f>Sheet1!$D$3</c:f>
              <c:strCache>
                <c:ptCount val="1"/>
                <c:pt idx="0">
                  <c:v>WOR=3</c:v>
                </c:pt>
              </c:strCache>
            </c:strRef>
          </c:tx>
          <c:xVal>
            <c:numRef>
              <c:f>Sheet1!$B$4:$B$12</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Sheet1!$D$4:$D$12</c:f>
              <c:numCache>
                <c:formatCode>General</c:formatCode>
                <c:ptCount val="9"/>
                <c:pt idx="0">
                  <c:v>3.3789999999999987</c:v>
                </c:pt>
                <c:pt idx="1">
                  <c:v>3.1619999999999999</c:v>
                </c:pt>
                <c:pt idx="2">
                  <c:v>2.4259999999999997</c:v>
                </c:pt>
                <c:pt idx="3">
                  <c:v>4.3000000000000003E-2</c:v>
                </c:pt>
                <c:pt idx="4">
                  <c:v>0.45</c:v>
                </c:pt>
                <c:pt idx="5">
                  <c:v>0.31900000000000034</c:v>
                </c:pt>
                <c:pt idx="6">
                  <c:v>0.18900000000000014</c:v>
                </c:pt>
                <c:pt idx="7">
                  <c:v>0.29200000000000026</c:v>
                </c:pt>
                <c:pt idx="8">
                  <c:v>0.18900000000000014</c:v>
                </c:pt>
              </c:numCache>
            </c:numRef>
          </c:yVal>
        </c:ser>
        <c:ser>
          <c:idx val="0"/>
          <c:order val="5"/>
          <c:tx>
            <c:strRef>
              <c:f>Sheet1!$H$14</c:f>
              <c:strCache>
                <c:ptCount val="1"/>
                <c:pt idx="0">
                  <c:v>WOR=1</c:v>
                </c:pt>
              </c:strCache>
            </c:strRef>
          </c:tx>
          <c:xVal>
            <c:numRef>
              <c:f>Sheet1!$G$16:$G$21</c:f>
              <c:numCache>
                <c:formatCode>General</c:formatCode>
                <c:ptCount val="6"/>
                <c:pt idx="0">
                  <c:v>0.5</c:v>
                </c:pt>
                <c:pt idx="1">
                  <c:v>1</c:v>
                </c:pt>
                <c:pt idx="2">
                  <c:v>1.2</c:v>
                </c:pt>
                <c:pt idx="3">
                  <c:v>1.4</c:v>
                </c:pt>
                <c:pt idx="4">
                  <c:v>1.6</c:v>
                </c:pt>
                <c:pt idx="5">
                  <c:v>3</c:v>
                </c:pt>
              </c:numCache>
            </c:numRef>
          </c:xVal>
          <c:yVal>
            <c:numRef>
              <c:f>Sheet1!$H$16:$H$21</c:f>
              <c:numCache>
                <c:formatCode>General</c:formatCode>
                <c:ptCount val="6"/>
                <c:pt idx="0">
                  <c:v>0.3930000000000004</c:v>
                </c:pt>
                <c:pt idx="1">
                  <c:v>1.0000000000000011E-3</c:v>
                </c:pt>
                <c:pt idx="2">
                  <c:v>2.0000000000000022E-3</c:v>
                </c:pt>
                <c:pt idx="3">
                  <c:v>2.0000000000000022E-3</c:v>
                </c:pt>
                <c:pt idx="4">
                  <c:v>3.4000000000000002E-2</c:v>
                </c:pt>
                <c:pt idx="5">
                  <c:v>3.9000000000000014E-2</c:v>
                </c:pt>
              </c:numCache>
            </c:numRef>
          </c:yVal>
        </c:ser>
        <c:axId val="75266688"/>
        <c:axId val="75277056"/>
      </c:scatterChart>
      <c:valAx>
        <c:axId val="75266688"/>
        <c:scaling>
          <c:orientation val="minMax"/>
        </c:scaling>
        <c:axPos val="b"/>
        <c:title>
          <c:tx>
            <c:rich>
              <a:bodyPr/>
              <a:lstStyle/>
              <a:p>
                <a:pPr>
                  <a:defRPr sz="2000"/>
                </a:pPr>
                <a:r>
                  <a:rPr lang="en-US" sz="2000" b="1" i="0" baseline="0" dirty="0" smtClean="0"/>
                  <a:t>Na</a:t>
                </a:r>
                <a:r>
                  <a:rPr lang="en-US" sz="2000" b="1" i="0" baseline="-25000" dirty="0" smtClean="0"/>
                  <a:t>2</a:t>
                </a:r>
                <a:r>
                  <a:rPr lang="en-US" sz="2000" b="1" i="0" baseline="0" dirty="0" smtClean="0"/>
                  <a:t>CO</a:t>
                </a:r>
                <a:r>
                  <a:rPr lang="en-US" sz="2000" b="1" i="0" baseline="-25000" dirty="0" smtClean="0"/>
                  <a:t>3 </a:t>
                </a:r>
                <a:r>
                  <a:rPr lang="en-US" sz="2000" b="1" i="0" baseline="0" dirty="0" smtClean="0"/>
                  <a:t>Concentration, %</a:t>
                </a:r>
                <a:endParaRPr lang="en-US" sz="2000" b="1" i="0" baseline="0" dirty="0"/>
              </a:p>
            </c:rich>
          </c:tx>
          <c:layout/>
        </c:title>
        <c:numFmt formatCode="General" sourceLinked="1"/>
        <c:tickLblPos val="nextTo"/>
        <c:txPr>
          <a:bodyPr/>
          <a:lstStyle/>
          <a:p>
            <a:pPr>
              <a:defRPr sz="1400" b="1"/>
            </a:pPr>
            <a:endParaRPr lang="en-US"/>
          </a:p>
        </c:txPr>
        <c:crossAx val="75277056"/>
        <c:crossesAt val="1.0000000000000022E-4"/>
        <c:crossBetween val="midCat"/>
      </c:valAx>
      <c:valAx>
        <c:axId val="75277056"/>
        <c:scaling>
          <c:logBase val="10"/>
          <c:orientation val="minMax"/>
        </c:scaling>
        <c:axPos val="l"/>
        <c:title>
          <c:tx>
            <c:rich>
              <a:bodyPr rot="-5400000" vert="horz"/>
              <a:lstStyle/>
              <a:p>
                <a:pPr>
                  <a:defRPr sz="2000"/>
                </a:pPr>
                <a:r>
                  <a:rPr lang="en-US" sz="2000" dirty="0"/>
                  <a:t>IFT,</a:t>
                </a:r>
                <a:r>
                  <a:rPr lang="en-US" sz="2000" baseline="0" dirty="0"/>
                  <a:t> mN/m</a:t>
                </a:r>
                <a:endParaRPr lang="en-US" sz="2000" dirty="0"/>
              </a:p>
            </c:rich>
          </c:tx>
          <c:layout/>
        </c:title>
        <c:numFmt formatCode="0.E+00" sourceLinked="0"/>
        <c:tickLblPos val="nextTo"/>
        <c:txPr>
          <a:bodyPr/>
          <a:lstStyle/>
          <a:p>
            <a:pPr>
              <a:defRPr sz="1400" b="1"/>
            </a:pPr>
            <a:endParaRPr lang="en-US"/>
          </a:p>
        </c:txPr>
        <c:crossAx val="75266688"/>
        <c:crosses val="autoZero"/>
        <c:crossBetween val="midCat"/>
      </c:valAx>
    </c:plotArea>
    <c:legend>
      <c:legendPos val="r"/>
      <c:layout>
        <c:manualLayout>
          <c:xMode val="edge"/>
          <c:yMode val="edge"/>
          <c:x val="0.85041269291494259"/>
          <c:y val="0.55190530991318565"/>
          <c:w val="0.12622281823813572"/>
          <c:h val="0.2910611750454275"/>
        </c:manualLayout>
      </c:layout>
      <c:txPr>
        <a:bodyPr/>
        <a:lstStyle/>
        <a:p>
          <a:pPr>
            <a:defRPr sz="1400" b="1"/>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838848731607866E-2"/>
          <c:y val="0.10957754726204012"/>
          <c:w val="0.87275997106284264"/>
          <c:h val="0.77270345279559904"/>
        </c:manualLayout>
      </c:layout>
      <c:barChart>
        <c:barDir val="col"/>
        <c:grouping val="clustered"/>
        <c:ser>
          <c:idx val="1"/>
          <c:order val="3"/>
          <c:tx>
            <c:strRef>
              <c:f>'F:\Ph.D. Thesis related\Soap NO. measurement\Soap NO. calculation\[soap extraction No. wor 3 with IPA.xlsx]Sheet1'!$Q$5</c:f>
              <c:strCache>
                <c:ptCount val="1"/>
                <c:pt idx="0">
                  <c:v>Water Soluble Soap @WOR=3</c:v>
                </c:pt>
              </c:strCache>
            </c:strRef>
          </c:tx>
          <c:errBars>
            <c:errBarType val="both"/>
            <c:errValType val="cust"/>
            <c:plus>
              <c:numRef>
                <c:f>'F:\Ph.D. Thesis related\Soap NO. measurement\Soap NO. calculation\[soap extraction No. wor 3 with IPA.xlsx]Sheet1'!$T$6:$T$14</c:f>
                <c:numCache>
                  <c:formatCode>General</c:formatCode>
                  <c:ptCount val="9"/>
                  <c:pt idx="0">
                    <c:v>5.7740000000000074E-3</c:v>
                  </c:pt>
                  <c:pt idx="1">
                    <c:v>2.5165999999999997E-2</c:v>
                  </c:pt>
                  <c:pt idx="2">
                    <c:v>1.0000000000000005E-2</c:v>
                  </c:pt>
                  <c:pt idx="3">
                    <c:v>1.5275E-2</c:v>
                  </c:pt>
                  <c:pt idx="4">
                    <c:v>5.7740000000000074E-3</c:v>
                  </c:pt>
                  <c:pt idx="5">
                    <c:v>5.7740000000000074E-3</c:v>
                  </c:pt>
                  <c:pt idx="6">
                    <c:v>5.7740000000000074E-3</c:v>
                  </c:pt>
                  <c:pt idx="7">
                    <c:v>5.7740000000000074E-3</c:v>
                  </c:pt>
                  <c:pt idx="8">
                    <c:v>5.7740000000000074E-3</c:v>
                  </c:pt>
                </c:numCache>
              </c:numRef>
            </c:plus>
            <c:minus>
              <c:numRef>
                <c:f>'F:\Ph.D. Thesis related\Soap NO. measurement\Soap NO. calculation\[soap extraction No. wor 3 with IPA.xlsx]Sheet1'!$T$6:$T$14</c:f>
                <c:numCache>
                  <c:formatCode>General</c:formatCode>
                  <c:ptCount val="9"/>
                  <c:pt idx="0">
                    <c:v>5.7740000000000074E-3</c:v>
                  </c:pt>
                  <c:pt idx="1">
                    <c:v>2.5165999999999997E-2</c:v>
                  </c:pt>
                  <c:pt idx="2">
                    <c:v>1.0000000000000005E-2</c:v>
                  </c:pt>
                  <c:pt idx="3">
                    <c:v>1.5275E-2</c:v>
                  </c:pt>
                  <c:pt idx="4">
                    <c:v>5.7740000000000074E-3</c:v>
                  </c:pt>
                  <c:pt idx="5">
                    <c:v>5.7740000000000074E-3</c:v>
                  </c:pt>
                  <c:pt idx="6">
                    <c:v>5.7740000000000074E-3</c:v>
                  </c:pt>
                  <c:pt idx="7">
                    <c:v>5.7740000000000074E-3</c:v>
                  </c:pt>
                  <c:pt idx="8">
                    <c:v>5.7740000000000074E-3</c:v>
                  </c:pt>
                </c:numCache>
              </c:numRef>
            </c:minus>
          </c:errBars>
          <c:cat>
            <c:strRef>
              <c:f>'F:\Ph.D. Thesis related\Soap NO. measurement\Soap NO. calculation\[soap extraction No. wor 3 with IPA.xlsx]Sheet1'!$P$6:$P$14</c:f>
              <c:strCache>
                <c:ptCount val="9"/>
                <c:pt idx="0">
                  <c:v>0.2(0.02)</c:v>
                </c:pt>
                <c:pt idx="1">
                  <c:v>0.5 (0.05)</c:v>
                </c:pt>
                <c:pt idx="2">
                  <c:v>1.0 (0.09)</c:v>
                </c:pt>
                <c:pt idx="3">
                  <c:v>1.5 (0.14)</c:v>
                </c:pt>
                <c:pt idx="4">
                  <c:v>2.0 (0.19)</c:v>
                </c:pt>
                <c:pt idx="5">
                  <c:v>2.5 (0.24)</c:v>
                </c:pt>
                <c:pt idx="6">
                  <c:v>3.0 ( 0.28)</c:v>
                </c:pt>
                <c:pt idx="7">
                  <c:v>3.5 (0.33)</c:v>
                </c:pt>
                <c:pt idx="8">
                  <c:v>5.0 (0.47)</c:v>
                </c:pt>
              </c:strCache>
            </c:strRef>
          </c:cat>
          <c:val>
            <c:numRef>
              <c:f>'F:\Ph.D. Thesis related\Soap NO. measurement\Soap NO. calculation\[soap extraction No. wor 3 with IPA.xlsx]Sheet1'!$Q$6:$Q$14</c:f>
              <c:numCache>
                <c:formatCode>General</c:formatCode>
                <c:ptCount val="9"/>
                <c:pt idx="0">
                  <c:v>0.4</c:v>
                </c:pt>
                <c:pt idx="1">
                  <c:v>0.4</c:v>
                </c:pt>
                <c:pt idx="2">
                  <c:v>0.33000000000000046</c:v>
                </c:pt>
                <c:pt idx="3">
                  <c:v>0.34</c:v>
                </c:pt>
                <c:pt idx="4">
                  <c:v>0.19</c:v>
                </c:pt>
                <c:pt idx="5">
                  <c:v>0.17</c:v>
                </c:pt>
                <c:pt idx="6">
                  <c:v>0.18000000000000016</c:v>
                </c:pt>
                <c:pt idx="7">
                  <c:v>0.17</c:v>
                </c:pt>
                <c:pt idx="8">
                  <c:v>0.17</c:v>
                </c:pt>
              </c:numCache>
            </c:numRef>
          </c:val>
        </c:ser>
        <c:ser>
          <c:idx val="2"/>
          <c:order val="4"/>
          <c:tx>
            <c:strRef>
              <c:f>'F:\Ph.D. Thesis related\Soap NO. measurement\Soap NO. calculation\[soap extraction No. wor 5 1st.xlsx]Sheet1'!$Q$5</c:f>
              <c:strCache>
                <c:ptCount val="1"/>
                <c:pt idx="0">
                  <c:v>Water Soluble Soap @WOR=5</c:v>
                </c:pt>
              </c:strCache>
            </c:strRef>
          </c:tx>
          <c:errBars>
            <c:errBarType val="both"/>
            <c:errValType val="cust"/>
            <c:plus>
              <c:numRef>
                <c:f>'F:\Ph.D. Thesis related\Soap NO. measurement\Soap NO. calculation\[soap extraction No. wor 5 1st.xlsx]Sheet1'!$R$50:$R$58</c:f>
                <c:numCache>
                  <c:formatCode>General</c:formatCode>
                  <c:ptCount val="9"/>
                  <c:pt idx="0">
                    <c:v>7.0710000000000104E-3</c:v>
                  </c:pt>
                  <c:pt idx="1">
                    <c:v>7.0710000000000104E-3</c:v>
                  </c:pt>
                  <c:pt idx="2">
                    <c:v>7.0710000000000104E-3</c:v>
                  </c:pt>
                  <c:pt idx="3">
                    <c:v>1.4142E-2</c:v>
                  </c:pt>
                  <c:pt idx="4">
                    <c:v>1.4142E-2</c:v>
                  </c:pt>
                  <c:pt idx="5">
                    <c:v>7.0710000000000104E-3</c:v>
                  </c:pt>
                  <c:pt idx="6">
                    <c:v>7.0710000000000104E-3</c:v>
                  </c:pt>
                  <c:pt idx="7">
                    <c:v>7.0710000000000104E-3</c:v>
                  </c:pt>
                  <c:pt idx="8">
                    <c:v>7.0710000000000104E-3</c:v>
                  </c:pt>
                </c:numCache>
              </c:numRef>
            </c:plus>
            <c:minus>
              <c:numRef>
                <c:f>'F:\Ph.D. Thesis related\Soap NO. measurement\Soap NO. calculation\[soap extraction No. wor 5 1st.xlsx]Sheet1'!$R$50:$R$58</c:f>
                <c:numCache>
                  <c:formatCode>General</c:formatCode>
                  <c:ptCount val="9"/>
                  <c:pt idx="0">
                    <c:v>7.0710000000000104E-3</c:v>
                  </c:pt>
                  <c:pt idx="1">
                    <c:v>7.0710000000000104E-3</c:v>
                  </c:pt>
                  <c:pt idx="2">
                    <c:v>7.0710000000000104E-3</c:v>
                  </c:pt>
                  <c:pt idx="3">
                    <c:v>1.4142E-2</c:v>
                  </c:pt>
                  <c:pt idx="4">
                    <c:v>1.4142E-2</c:v>
                  </c:pt>
                  <c:pt idx="5">
                    <c:v>7.0710000000000104E-3</c:v>
                  </c:pt>
                  <c:pt idx="6">
                    <c:v>7.0710000000000104E-3</c:v>
                  </c:pt>
                  <c:pt idx="7">
                    <c:v>7.0710000000000104E-3</c:v>
                  </c:pt>
                  <c:pt idx="8">
                    <c:v>7.0710000000000104E-3</c:v>
                  </c:pt>
                </c:numCache>
              </c:numRef>
            </c:minus>
          </c:errBars>
          <c:cat>
            <c:strRef>
              <c:f>'F:\Ph.D. Thesis related\Soap NO. measurement\Soap NO. calculation\[soap extraction No. wor 5 1st.xlsx]Sheet1'!$P$6:$P$14</c:f>
              <c:strCache>
                <c:ptCount val="9"/>
                <c:pt idx="0">
                  <c:v>0.2(0.02)</c:v>
                </c:pt>
                <c:pt idx="1">
                  <c:v>0.5 (0.05)</c:v>
                </c:pt>
                <c:pt idx="2">
                  <c:v>1.0 (0.09)</c:v>
                </c:pt>
                <c:pt idx="3">
                  <c:v>1.5 (0.14)</c:v>
                </c:pt>
                <c:pt idx="4">
                  <c:v>2.0 (0.19)</c:v>
                </c:pt>
                <c:pt idx="5">
                  <c:v>2.5 (0.24)</c:v>
                </c:pt>
                <c:pt idx="6">
                  <c:v>3.0 ( 0.28)</c:v>
                </c:pt>
                <c:pt idx="7">
                  <c:v>3.5 (0.33)</c:v>
                </c:pt>
                <c:pt idx="8">
                  <c:v>5.0 (0.47)</c:v>
                </c:pt>
              </c:strCache>
            </c:strRef>
          </c:cat>
          <c:val>
            <c:numRef>
              <c:f>'F:\Ph.D. Thesis related\Soap NO. measurement\Soap NO. calculation\[soap extraction No. wor 5 1st.xlsx]Sheet1'!$Q$6:$Q$14</c:f>
              <c:numCache>
                <c:formatCode>General</c:formatCode>
                <c:ptCount val="9"/>
                <c:pt idx="0">
                  <c:v>0.38000000000000039</c:v>
                </c:pt>
                <c:pt idx="1">
                  <c:v>0.3900000000000004</c:v>
                </c:pt>
                <c:pt idx="2">
                  <c:v>0.33000000000000046</c:v>
                </c:pt>
                <c:pt idx="3">
                  <c:v>0.31000000000000033</c:v>
                </c:pt>
                <c:pt idx="4">
                  <c:v>0.21000000000000016</c:v>
                </c:pt>
                <c:pt idx="5">
                  <c:v>0.17</c:v>
                </c:pt>
                <c:pt idx="6">
                  <c:v>0.18000000000000016</c:v>
                </c:pt>
                <c:pt idx="7">
                  <c:v>0.18000000000000016</c:v>
                </c:pt>
                <c:pt idx="8">
                  <c:v>0.17</c:v>
                </c:pt>
              </c:numCache>
            </c:numRef>
          </c:val>
        </c:ser>
        <c:ser>
          <c:idx val="3"/>
          <c:order val="5"/>
          <c:tx>
            <c:strRef>
              <c:f>'[soap extraction No. wor9.xlsx]Sheet1'!$Q$5</c:f>
              <c:strCache>
                <c:ptCount val="1"/>
                <c:pt idx="0">
                  <c:v>Water Soluble Soap @WOR=9</c:v>
                </c:pt>
              </c:strCache>
            </c:strRef>
          </c:tx>
          <c:errBars>
            <c:errBarType val="both"/>
            <c:errValType val="cust"/>
            <c:plus>
              <c:numRef>
                <c:f>'[soap extraction No. wor9.xlsx]Sheet1'!$S$6:$S$14</c:f>
                <c:numCache>
                  <c:formatCode>General</c:formatCode>
                  <c:ptCount val="9"/>
                  <c:pt idx="0">
                    <c:v>7.0710000000000104E-3</c:v>
                  </c:pt>
                  <c:pt idx="1">
                    <c:v>0</c:v>
                  </c:pt>
                  <c:pt idx="2">
                    <c:v>7.0710000000000104E-3</c:v>
                  </c:pt>
                  <c:pt idx="3">
                    <c:v>2.1212999999999999E-2</c:v>
                  </c:pt>
                  <c:pt idx="4">
                    <c:v>2.1212999999999999E-2</c:v>
                  </c:pt>
                  <c:pt idx="5">
                    <c:v>7.0710000000000104E-3</c:v>
                  </c:pt>
                  <c:pt idx="6">
                    <c:v>0</c:v>
                  </c:pt>
                  <c:pt idx="7">
                    <c:v>7.0710000000000104E-3</c:v>
                  </c:pt>
                  <c:pt idx="8">
                    <c:v>7.0710000000000104E-3</c:v>
                  </c:pt>
                </c:numCache>
              </c:numRef>
            </c:plus>
            <c:minus>
              <c:numRef>
                <c:f>'[soap extraction No. wor9.xlsx]Sheet1'!$S$6:$S$14</c:f>
                <c:numCache>
                  <c:formatCode>General</c:formatCode>
                  <c:ptCount val="9"/>
                  <c:pt idx="0">
                    <c:v>7.0710000000000104E-3</c:v>
                  </c:pt>
                  <c:pt idx="1">
                    <c:v>0</c:v>
                  </c:pt>
                  <c:pt idx="2">
                    <c:v>7.0710000000000104E-3</c:v>
                  </c:pt>
                  <c:pt idx="3">
                    <c:v>2.1212999999999999E-2</c:v>
                  </c:pt>
                  <c:pt idx="4">
                    <c:v>2.1212999999999999E-2</c:v>
                  </c:pt>
                  <c:pt idx="5">
                    <c:v>7.0710000000000104E-3</c:v>
                  </c:pt>
                  <c:pt idx="6">
                    <c:v>0</c:v>
                  </c:pt>
                  <c:pt idx="7">
                    <c:v>7.0710000000000104E-3</c:v>
                  </c:pt>
                  <c:pt idx="8">
                    <c:v>7.0710000000000104E-3</c:v>
                  </c:pt>
                </c:numCache>
              </c:numRef>
            </c:minus>
          </c:errBars>
          <c:cat>
            <c:strRef>
              <c:f>'[soap extraction No. wor9.xlsx]Sheet1'!$P$6:$P$14</c:f>
              <c:strCache>
                <c:ptCount val="9"/>
                <c:pt idx="0">
                  <c:v>0.2(0.02)</c:v>
                </c:pt>
                <c:pt idx="1">
                  <c:v>0.5 (0.05)</c:v>
                </c:pt>
                <c:pt idx="2">
                  <c:v>1.0 (0.1)</c:v>
                </c:pt>
                <c:pt idx="3">
                  <c:v>1.5 (0.14)</c:v>
                </c:pt>
                <c:pt idx="4">
                  <c:v>2.0 (0.19)</c:v>
                </c:pt>
                <c:pt idx="5">
                  <c:v>2.5 (0.24)</c:v>
                </c:pt>
                <c:pt idx="6">
                  <c:v>3.0 ( 0.29)</c:v>
                </c:pt>
                <c:pt idx="7">
                  <c:v>3.5 (0.33)</c:v>
                </c:pt>
                <c:pt idx="8">
                  <c:v>5.0 (0.47)</c:v>
                </c:pt>
              </c:strCache>
            </c:strRef>
          </c:cat>
          <c:val>
            <c:numRef>
              <c:f>'[soap extraction No. wor9.xlsx]Sheet1'!$Q$6:$Q$14</c:f>
              <c:numCache>
                <c:formatCode>General</c:formatCode>
                <c:ptCount val="9"/>
                <c:pt idx="0">
                  <c:v>0.43000000000000033</c:v>
                </c:pt>
                <c:pt idx="1">
                  <c:v>0.42000000000000032</c:v>
                </c:pt>
                <c:pt idx="2">
                  <c:v>0.41000000000000031</c:v>
                </c:pt>
                <c:pt idx="3">
                  <c:v>0.3900000000000004</c:v>
                </c:pt>
                <c:pt idx="4">
                  <c:v>0.23</c:v>
                </c:pt>
                <c:pt idx="5">
                  <c:v>0.22</c:v>
                </c:pt>
                <c:pt idx="6">
                  <c:v>0.18000000000000016</c:v>
                </c:pt>
                <c:pt idx="7">
                  <c:v>0.19</c:v>
                </c:pt>
                <c:pt idx="8">
                  <c:v>0.18000000000000016</c:v>
                </c:pt>
              </c:numCache>
            </c:numRef>
          </c:val>
        </c:ser>
        <c:ser>
          <c:idx val="0"/>
          <c:order val="6"/>
          <c:tx>
            <c:strRef>
              <c:f>'F:\Ph.D. Thesis related\Soap NO. measurement\Soap NO. calculation\[soap extraction No. wor 24 with IPA.xlsx]Sheet1'!$Q$5</c:f>
              <c:strCache>
                <c:ptCount val="1"/>
                <c:pt idx="0">
                  <c:v>Water Soluble Soap @WOR=24</c:v>
                </c:pt>
              </c:strCache>
            </c:strRef>
          </c:tx>
          <c:errBars>
            <c:errBarType val="both"/>
            <c:errValType val="cust"/>
            <c:plus>
              <c:numRef>
                <c:f>'F:\Ph.D. Thesis related\Soap NO. measurement\Soap NO. calculation\[soap extraction No. wor 24 with IPA.xlsx]Sheet1'!$S$6:$S$14</c:f>
                <c:numCache>
                  <c:formatCode>General</c:formatCode>
                  <c:ptCount val="9"/>
                  <c:pt idx="0">
                    <c:v>1.1547000000000003E-2</c:v>
                  </c:pt>
                  <c:pt idx="1">
                    <c:v>1.0000000000000005E-2</c:v>
                  </c:pt>
                  <c:pt idx="2">
                    <c:v>1.7321000000000003E-2</c:v>
                  </c:pt>
                  <c:pt idx="3">
                    <c:v>2.6458000000000002E-2</c:v>
                  </c:pt>
                  <c:pt idx="4">
                    <c:v>1.5275E-2</c:v>
                  </c:pt>
                  <c:pt idx="5">
                    <c:v>5.7740000000000074E-3</c:v>
                  </c:pt>
                  <c:pt idx="6">
                    <c:v>2.0816999999999999E-2</c:v>
                  </c:pt>
                  <c:pt idx="7">
                    <c:v>1.5275E-2</c:v>
                  </c:pt>
                  <c:pt idx="8">
                    <c:v>1.5275E-2</c:v>
                  </c:pt>
                </c:numCache>
              </c:numRef>
            </c:plus>
            <c:minus>
              <c:numRef>
                <c:f>'F:\Ph.D. Thesis related\Soap NO. measurement\Soap NO. calculation\[soap extraction No. wor 24 with IPA.xlsx]Sheet1'!$S$6:$S$14</c:f>
                <c:numCache>
                  <c:formatCode>General</c:formatCode>
                  <c:ptCount val="9"/>
                  <c:pt idx="0">
                    <c:v>1.1547000000000003E-2</c:v>
                  </c:pt>
                  <c:pt idx="1">
                    <c:v>1.0000000000000005E-2</c:v>
                  </c:pt>
                  <c:pt idx="2">
                    <c:v>1.7321000000000003E-2</c:v>
                  </c:pt>
                  <c:pt idx="3">
                    <c:v>2.6458000000000002E-2</c:v>
                  </c:pt>
                  <c:pt idx="4">
                    <c:v>1.5275E-2</c:v>
                  </c:pt>
                  <c:pt idx="5">
                    <c:v>5.7740000000000074E-3</c:v>
                  </c:pt>
                  <c:pt idx="6">
                    <c:v>2.0816999999999999E-2</c:v>
                  </c:pt>
                  <c:pt idx="7">
                    <c:v>1.5275E-2</c:v>
                  </c:pt>
                  <c:pt idx="8">
                    <c:v>1.5275E-2</c:v>
                  </c:pt>
                </c:numCache>
              </c:numRef>
            </c:minus>
          </c:errBars>
          <c:cat>
            <c:strRef>
              <c:f>'F:\Ph.D. Thesis related\Soap NO. measurement\Soap NO. calculation\[soap extraction No. wor 24 with IPA.xlsx]Sheet1'!$P$6:$P$14</c:f>
              <c:strCache>
                <c:ptCount val="9"/>
                <c:pt idx="0">
                  <c:v>0.2(0.02)</c:v>
                </c:pt>
                <c:pt idx="1">
                  <c:v>0.5 (0.05)</c:v>
                </c:pt>
                <c:pt idx="2">
                  <c:v>1.0 (0.09)</c:v>
                </c:pt>
                <c:pt idx="3">
                  <c:v>1.5 (0.14)</c:v>
                </c:pt>
                <c:pt idx="4">
                  <c:v>2.0 (0.19)</c:v>
                </c:pt>
                <c:pt idx="5">
                  <c:v>2.5 (0.24)</c:v>
                </c:pt>
                <c:pt idx="6">
                  <c:v>3.0 ( 0.28)</c:v>
                </c:pt>
                <c:pt idx="7">
                  <c:v>3.5 (0.33)</c:v>
                </c:pt>
                <c:pt idx="8">
                  <c:v>5.0 (0.47)</c:v>
                </c:pt>
              </c:strCache>
            </c:strRef>
          </c:cat>
          <c:val>
            <c:numRef>
              <c:f>'F:\Ph.D. Thesis related\Soap NO. measurement\Soap NO. calculation\[soap extraction No. wor 24 with IPA.xlsx]Sheet1'!$Q$6:$Q$14</c:f>
              <c:numCache>
                <c:formatCode>General</c:formatCode>
                <c:ptCount val="9"/>
                <c:pt idx="0">
                  <c:v>0.52</c:v>
                </c:pt>
                <c:pt idx="1">
                  <c:v>0.51</c:v>
                </c:pt>
                <c:pt idx="2">
                  <c:v>0.5</c:v>
                </c:pt>
                <c:pt idx="3">
                  <c:v>0.46</c:v>
                </c:pt>
                <c:pt idx="4">
                  <c:v>0.38000000000000039</c:v>
                </c:pt>
                <c:pt idx="5">
                  <c:v>0.23</c:v>
                </c:pt>
                <c:pt idx="6">
                  <c:v>0.21000000000000016</c:v>
                </c:pt>
                <c:pt idx="7">
                  <c:v>0.2</c:v>
                </c:pt>
                <c:pt idx="8">
                  <c:v>0.2</c:v>
                </c:pt>
              </c:numCache>
            </c:numRef>
          </c:val>
        </c:ser>
        <c:axId val="75392512"/>
        <c:axId val="75394432"/>
      </c:barChart>
      <c:lineChart>
        <c:grouping val="standard"/>
        <c:ser>
          <c:idx val="4"/>
          <c:order val="0"/>
          <c:tx>
            <c:strRef>
              <c:f>Sheet1!$AK$43</c:f>
              <c:strCache>
                <c:ptCount val="1"/>
                <c:pt idx="0">
                  <c:v>Soap Extracted by Na2CO3/IPA @WOR=3</c:v>
                </c:pt>
              </c:strCache>
            </c:strRef>
          </c:tx>
          <c:errBars>
            <c:errDir val="y"/>
            <c:errBarType val="both"/>
            <c:errValType val="cust"/>
            <c:plus>
              <c:numRef>
                <c:f>'F:\Ph.D. Thesis related\Soap NO. measurement\Soap NO. calculation\[soap extraction No. wor 3 with IPA.xlsx]Sheet1'!$U$7:$U$13</c:f>
                <c:numCache>
                  <c:formatCode>General</c:formatCode>
                  <c:ptCount val="7"/>
                  <c:pt idx="0">
                    <c:v>1.4142E-2</c:v>
                  </c:pt>
                  <c:pt idx="1">
                    <c:v>1.4142E-2</c:v>
                  </c:pt>
                  <c:pt idx="2">
                    <c:v>7.0710000000000104E-3</c:v>
                  </c:pt>
                  <c:pt idx="3">
                    <c:v>7.0710000000000104E-3</c:v>
                  </c:pt>
                  <c:pt idx="4">
                    <c:v>1.4142E-2</c:v>
                  </c:pt>
                  <c:pt idx="5">
                    <c:v>7.0710000000000104E-3</c:v>
                  </c:pt>
                  <c:pt idx="6">
                    <c:v>4.2425999999999998E-2</c:v>
                  </c:pt>
                </c:numCache>
              </c:numRef>
            </c:plus>
            <c:minus>
              <c:numRef>
                <c:f>'F:\Ph.D. Thesis related\Soap NO. measurement\Soap NO. calculation\[soap extraction No. wor 3 with IPA.xlsx]Sheet1'!$U$7:$U$13</c:f>
                <c:numCache>
                  <c:formatCode>General</c:formatCode>
                  <c:ptCount val="7"/>
                  <c:pt idx="0">
                    <c:v>1.4142E-2</c:v>
                  </c:pt>
                  <c:pt idx="1">
                    <c:v>1.4142E-2</c:v>
                  </c:pt>
                  <c:pt idx="2">
                    <c:v>7.0710000000000104E-3</c:v>
                  </c:pt>
                  <c:pt idx="3">
                    <c:v>7.0710000000000104E-3</c:v>
                  </c:pt>
                  <c:pt idx="4">
                    <c:v>1.4142E-2</c:v>
                  </c:pt>
                  <c:pt idx="5">
                    <c:v>7.0710000000000104E-3</c:v>
                  </c:pt>
                  <c:pt idx="6">
                    <c:v>4.2425999999999998E-2</c:v>
                  </c:pt>
                </c:numCache>
              </c:numRef>
            </c:minus>
          </c:errBars>
          <c:cat>
            <c:strRef>
              <c:f>'F:\Ph.D. Thesis related\Soap NO. measurement\Soap NO. calculation\[soap extraction No. wor 3 with IPA.xlsx]Sheet1'!$P$7:$P$13</c:f>
              <c:strCache>
                <c:ptCount val="7"/>
                <c:pt idx="0">
                  <c:v>0.5 (0.05)</c:v>
                </c:pt>
                <c:pt idx="1">
                  <c:v>1.0 (0.09)</c:v>
                </c:pt>
                <c:pt idx="2">
                  <c:v>1.5 (0.14)</c:v>
                </c:pt>
                <c:pt idx="3">
                  <c:v>2.0 (0.19)</c:v>
                </c:pt>
                <c:pt idx="4">
                  <c:v>2.5 (0.24)</c:v>
                </c:pt>
                <c:pt idx="5">
                  <c:v>3.0 ( 0.28)</c:v>
                </c:pt>
                <c:pt idx="6">
                  <c:v>3.5 (0.33)</c:v>
                </c:pt>
              </c:strCache>
            </c:strRef>
          </c:cat>
          <c:val>
            <c:numRef>
              <c:f>'F:\Ph.D. Thesis related\Soap NO. measurement\Soap NO. calculation\[soap extraction No. wor 3 with IPA.xlsx]Sheet1'!$R$7:$R$13</c:f>
              <c:numCache>
                <c:formatCode>General</c:formatCode>
                <c:ptCount val="7"/>
                <c:pt idx="0">
                  <c:v>0.60000000000000064</c:v>
                </c:pt>
                <c:pt idx="1">
                  <c:v>0.60000000000000064</c:v>
                </c:pt>
                <c:pt idx="2">
                  <c:v>0.59</c:v>
                </c:pt>
                <c:pt idx="3">
                  <c:v>0.59</c:v>
                </c:pt>
                <c:pt idx="4">
                  <c:v>0.60000000000000064</c:v>
                </c:pt>
                <c:pt idx="5">
                  <c:v>0.59</c:v>
                </c:pt>
                <c:pt idx="6">
                  <c:v>0.59</c:v>
                </c:pt>
              </c:numCache>
            </c:numRef>
          </c:val>
        </c:ser>
        <c:ser>
          <c:idx val="5"/>
          <c:order val="1"/>
          <c:tx>
            <c:strRef>
              <c:f>Sheet1!$AK$44</c:f>
              <c:strCache>
                <c:ptCount val="1"/>
                <c:pt idx="0">
                  <c:v>Soap Extracted by Na2CO3/IPA @WOR=5</c:v>
                </c:pt>
              </c:strCache>
            </c:strRef>
          </c:tx>
          <c:errBars>
            <c:errDir val="y"/>
            <c:errBarType val="both"/>
            <c:errValType val="cust"/>
            <c:plus>
              <c:numRef>
                <c:f>'F:\Ph.D. Thesis related\Soap NO. measurement\Soap NO. calculation\[soap extraction No. wor 5 1st.xlsx]Sheet1'!$U$51:$U$57</c:f>
                <c:numCache>
                  <c:formatCode>General</c:formatCode>
                  <c:ptCount val="7"/>
                  <c:pt idx="0">
                    <c:v>1.4142E-2</c:v>
                  </c:pt>
                  <c:pt idx="1">
                    <c:v>2.1212999999999999E-2</c:v>
                  </c:pt>
                  <c:pt idx="2">
                    <c:v>1.4142E-2</c:v>
                  </c:pt>
                  <c:pt idx="3">
                    <c:v>1.4142E-2</c:v>
                  </c:pt>
                  <c:pt idx="4">
                    <c:v>0</c:v>
                  </c:pt>
                  <c:pt idx="5">
                    <c:v>1.4142E-2</c:v>
                  </c:pt>
                  <c:pt idx="6">
                    <c:v>2.8284E-2</c:v>
                  </c:pt>
                </c:numCache>
              </c:numRef>
            </c:plus>
            <c:minus>
              <c:numRef>
                <c:f>'F:\Ph.D. Thesis related\Soap NO. measurement\Soap NO. calculation\[soap extraction No. wor 5 1st.xlsx]Sheet1'!$U$51:$U$57</c:f>
                <c:numCache>
                  <c:formatCode>General</c:formatCode>
                  <c:ptCount val="7"/>
                  <c:pt idx="0">
                    <c:v>1.4142E-2</c:v>
                  </c:pt>
                  <c:pt idx="1">
                    <c:v>2.1212999999999999E-2</c:v>
                  </c:pt>
                  <c:pt idx="2">
                    <c:v>1.4142E-2</c:v>
                  </c:pt>
                  <c:pt idx="3">
                    <c:v>1.4142E-2</c:v>
                  </c:pt>
                  <c:pt idx="4">
                    <c:v>0</c:v>
                  </c:pt>
                  <c:pt idx="5">
                    <c:v>1.4142E-2</c:v>
                  </c:pt>
                  <c:pt idx="6">
                    <c:v>2.8284E-2</c:v>
                  </c:pt>
                </c:numCache>
              </c:numRef>
            </c:minus>
          </c:errBars>
          <c:cat>
            <c:strRef>
              <c:f>'F:\Ph.D. Thesis related\Soap NO. measurement\Soap NO. calculation\[soap extraction No. wor 5 1st.xlsx]Sheet1'!$P$7:$P$13</c:f>
              <c:strCache>
                <c:ptCount val="7"/>
                <c:pt idx="0">
                  <c:v>0.5 (0.05)</c:v>
                </c:pt>
                <c:pt idx="1">
                  <c:v>1.0 (0.09)</c:v>
                </c:pt>
                <c:pt idx="2">
                  <c:v>1.5 (0.14)</c:v>
                </c:pt>
                <c:pt idx="3">
                  <c:v>2.0 (0.19)</c:v>
                </c:pt>
                <c:pt idx="4">
                  <c:v>2.5 (0.24)</c:v>
                </c:pt>
                <c:pt idx="5">
                  <c:v>3.0 ( 0.28)</c:v>
                </c:pt>
                <c:pt idx="6">
                  <c:v>3.5 (0.33)</c:v>
                </c:pt>
              </c:strCache>
            </c:strRef>
          </c:cat>
          <c:val>
            <c:numRef>
              <c:f>'F:\Ph.D. Thesis related\Soap NO. measurement\Soap NO. calculation\[soap extraction No. wor 5 1st.xlsx]Sheet1'!$R$7:$R$13</c:f>
              <c:numCache>
                <c:formatCode>General</c:formatCode>
                <c:ptCount val="7"/>
                <c:pt idx="0">
                  <c:v>0.58000000000000007</c:v>
                </c:pt>
                <c:pt idx="1">
                  <c:v>0.58000000000000007</c:v>
                </c:pt>
                <c:pt idx="2">
                  <c:v>0.58000000000000007</c:v>
                </c:pt>
                <c:pt idx="3">
                  <c:v>0.56999999999999995</c:v>
                </c:pt>
                <c:pt idx="4">
                  <c:v>0.58000000000000007</c:v>
                </c:pt>
                <c:pt idx="5">
                  <c:v>0.56999999999999995</c:v>
                </c:pt>
                <c:pt idx="6">
                  <c:v>0.55000000000000004</c:v>
                </c:pt>
              </c:numCache>
            </c:numRef>
          </c:val>
        </c:ser>
        <c:ser>
          <c:idx val="6"/>
          <c:order val="2"/>
          <c:tx>
            <c:strRef>
              <c:f>Sheet1!$AK$45</c:f>
              <c:strCache>
                <c:ptCount val="1"/>
                <c:pt idx="0">
                  <c:v>Soap Extracted by Na2CO3/IPA @WOR=24</c:v>
                </c:pt>
              </c:strCache>
            </c:strRef>
          </c:tx>
          <c:errBars>
            <c:errDir val="y"/>
            <c:errBarType val="both"/>
            <c:errValType val="cust"/>
            <c:plus>
              <c:numRef>
                <c:f>'F:\Ph.D. Thesis related\Soap NO. measurement\Soap NO. calculation\[soap extraction No. wor 24 with IPA.xlsx]Sheet1'!$T$7:$T$13</c:f>
                <c:numCache>
                  <c:formatCode>General</c:formatCode>
                  <c:ptCount val="7"/>
                  <c:pt idx="0">
                    <c:v>2.8284E-2</c:v>
                  </c:pt>
                  <c:pt idx="1">
                    <c:v>2.8284E-2</c:v>
                  </c:pt>
                  <c:pt idx="2">
                    <c:v>1.4142E-2</c:v>
                  </c:pt>
                  <c:pt idx="3">
                    <c:v>5.6569000000000001E-2</c:v>
                  </c:pt>
                  <c:pt idx="4">
                    <c:v>3.5334999999999998E-2</c:v>
                  </c:pt>
                  <c:pt idx="5">
                    <c:v>2.1212999999999999E-2</c:v>
                  </c:pt>
                  <c:pt idx="6">
                    <c:v>4.9497000000000076E-2</c:v>
                  </c:pt>
                </c:numCache>
              </c:numRef>
            </c:plus>
            <c:minus>
              <c:numRef>
                <c:f>'F:\Ph.D. Thesis related\Soap NO. measurement\Soap NO. calculation\[soap extraction No. wor 24 with IPA.xlsx]Sheet1'!$T$7:$T$13</c:f>
                <c:numCache>
                  <c:formatCode>General</c:formatCode>
                  <c:ptCount val="7"/>
                  <c:pt idx="0">
                    <c:v>2.8284E-2</c:v>
                  </c:pt>
                  <c:pt idx="1">
                    <c:v>2.8284E-2</c:v>
                  </c:pt>
                  <c:pt idx="2">
                    <c:v>1.4142E-2</c:v>
                  </c:pt>
                  <c:pt idx="3">
                    <c:v>5.6569000000000001E-2</c:v>
                  </c:pt>
                  <c:pt idx="4">
                    <c:v>3.5334999999999998E-2</c:v>
                  </c:pt>
                  <c:pt idx="5">
                    <c:v>2.1212999999999999E-2</c:v>
                  </c:pt>
                  <c:pt idx="6">
                    <c:v>4.9497000000000076E-2</c:v>
                  </c:pt>
                </c:numCache>
              </c:numRef>
            </c:minus>
          </c:errBars>
          <c:cat>
            <c:strRef>
              <c:f>'F:\Ph.D. Thesis related\Soap NO. measurement\Soap NO. calculation\[soap extraction No. wor 24 with IPA.xlsx]Sheet1'!$P$7:$P$13</c:f>
              <c:strCache>
                <c:ptCount val="7"/>
                <c:pt idx="0">
                  <c:v>0.5 (0.05)</c:v>
                </c:pt>
                <c:pt idx="1">
                  <c:v>1.0 (0.09)</c:v>
                </c:pt>
                <c:pt idx="2">
                  <c:v>1.5 (0.14)</c:v>
                </c:pt>
                <c:pt idx="3">
                  <c:v>2.0 (0.19)</c:v>
                </c:pt>
                <c:pt idx="4">
                  <c:v>2.5 (0.24)</c:v>
                </c:pt>
                <c:pt idx="5">
                  <c:v>3.0 ( 0.28)</c:v>
                </c:pt>
                <c:pt idx="6">
                  <c:v>3.5 (0.33)</c:v>
                </c:pt>
              </c:strCache>
            </c:strRef>
          </c:cat>
          <c:val>
            <c:numRef>
              <c:f>'F:\Ph.D. Thesis related\Soap NO. measurement\Soap NO. calculation\[soap extraction No. wor 24 with IPA.xlsx]Sheet1'!$R$7:$R$13</c:f>
              <c:numCache>
                <c:formatCode>General</c:formatCode>
                <c:ptCount val="7"/>
                <c:pt idx="0">
                  <c:v>0.60000000000000064</c:v>
                </c:pt>
                <c:pt idx="1">
                  <c:v>0.60000000000000064</c:v>
                </c:pt>
                <c:pt idx="2">
                  <c:v>0.59</c:v>
                </c:pt>
                <c:pt idx="3">
                  <c:v>0.61000000000000065</c:v>
                </c:pt>
                <c:pt idx="4">
                  <c:v>0.61000000000000065</c:v>
                </c:pt>
                <c:pt idx="5">
                  <c:v>0.59</c:v>
                </c:pt>
                <c:pt idx="6">
                  <c:v>0.56999999999999995</c:v>
                </c:pt>
              </c:numCache>
            </c:numRef>
          </c:val>
        </c:ser>
        <c:marker val="1"/>
        <c:axId val="75392512"/>
        <c:axId val="75394432"/>
      </c:lineChart>
      <c:catAx>
        <c:axId val="75392512"/>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ysClr val="windowText" lastClr="000000"/>
                    </a:solidFill>
                    <a:latin typeface="+mn-lt"/>
                    <a:ea typeface="+mn-ea"/>
                    <a:cs typeface="+mn-cs"/>
                  </a:defRPr>
                </a:pPr>
                <a:r>
                  <a:rPr lang="en-US" sz="2000" b="1" i="0" baseline="0" dirty="0"/>
                  <a:t>Na</a:t>
                </a:r>
                <a:r>
                  <a:rPr lang="en-US" sz="2000" b="1" i="0" baseline="-25000" dirty="0"/>
                  <a:t>2</a:t>
                </a:r>
                <a:r>
                  <a:rPr lang="en-US" sz="2000" b="1" i="0" baseline="0" dirty="0"/>
                  <a:t>CO</a:t>
                </a:r>
                <a:r>
                  <a:rPr lang="en-US" sz="2000" b="1" i="0" baseline="-25000" dirty="0"/>
                  <a:t>3</a:t>
                </a:r>
                <a:r>
                  <a:rPr lang="en-US" sz="2000" b="1" i="0" baseline="0" dirty="0"/>
                  <a:t> Concentration, % (Molar Concentration)</a:t>
                </a:r>
                <a:endParaRPr lang="zh-CN" sz="2000" b="1" i="0" baseline="0"/>
              </a:p>
            </c:rich>
          </c:tx>
          <c:layout/>
        </c:title>
        <c:tickLblPos val="nextTo"/>
        <c:txPr>
          <a:bodyPr/>
          <a:lstStyle/>
          <a:p>
            <a:pPr>
              <a:defRPr sz="1400" b="1"/>
            </a:pPr>
            <a:endParaRPr lang="en-US"/>
          </a:p>
        </c:txPr>
        <c:crossAx val="75394432"/>
        <c:crosses val="autoZero"/>
        <c:auto val="1"/>
        <c:lblAlgn val="ctr"/>
        <c:lblOffset val="100"/>
      </c:catAx>
      <c:valAx>
        <c:axId val="75394432"/>
        <c:scaling>
          <c:orientation val="minMax"/>
          <c:max val="0.70000000000000062"/>
          <c:min val="0"/>
        </c:scaling>
        <c:axPos val="l"/>
        <c:title>
          <c:tx>
            <c:rich>
              <a:bodyPr rot="-5400000" vert="horz"/>
              <a:lstStyle/>
              <a:p>
                <a:pPr>
                  <a:defRPr sz="2000"/>
                </a:pPr>
                <a:r>
                  <a:rPr lang="en-US" sz="2000" b="1" i="0" baseline="0" dirty="0"/>
                  <a:t>Soap Number , mg KOH/g</a:t>
                </a:r>
                <a:endParaRPr lang="zh-CN" sz="2000" b="1" i="0" baseline="0"/>
              </a:p>
            </c:rich>
          </c:tx>
          <c:layout>
            <c:manualLayout>
              <c:xMode val="edge"/>
              <c:yMode val="edge"/>
              <c:x val="7.824392110439499E-3"/>
              <c:y val="0.24067914672558352"/>
            </c:manualLayout>
          </c:layout>
        </c:title>
        <c:numFmt formatCode="General" sourceLinked="1"/>
        <c:tickLblPos val="nextTo"/>
        <c:txPr>
          <a:bodyPr/>
          <a:lstStyle/>
          <a:p>
            <a:pPr>
              <a:defRPr sz="1400" b="1"/>
            </a:pPr>
            <a:endParaRPr lang="en-US"/>
          </a:p>
        </c:txPr>
        <c:crossAx val="75392512"/>
        <c:crosses val="autoZero"/>
        <c:crossBetween val="between"/>
      </c:valAx>
    </c:plotArea>
    <c:legend>
      <c:legendPos val="r"/>
      <c:layout>
        <c:manualLayout>
          <c:xMode val="edge"/>
          <c:yMode val="edge"/>
          <c:x val="0.57411037825457911"/>
          <c:y val="0.32036829246400456"/>
          <c:w val="0.42573864485618113"/>
          <c:h val="0.25857152301353126"/>
        </c:manualLayout>
      </c:layout>
      <c:txPr>
        <a:bodyPr/>
        <a:lstStyle/>
        <a:p>
          <a:pPr>
            <a:defRPr sz="1400" b="1"/>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28450979025868E-2"/>
          <c:y val="6.7692672334564913E-2"/>
          <c:w val="0.87442001718811846"/>
          <c:h val="0.79685993796230015"/>
        </c:manualLayout>
      </c:layout>
      <c:barChart>
        <c:barDir val="col"/>
        <c:grouping val="clustered"/>
        <c:ser>
          <c:idx val="1"/>
          <c:order val="0"/>
          <c:tx>
            <c:strRef>
              <c:f>Sheet1!$S$186</c:f>
              <c:strCache>
                <c:ptCount val="1"/>
                <c:pt idx="0">
                  <c:v>Water Soluble Active Soap in Aqueous Phase @WOR=3</c:v>
                </c:pt>
              </c:strCache>
            </c:strRef>
          </c:tx>
          <c:errBars>
            <c:errBarType val="both"/>
            <c:errValType val="cust"/>
            <c:plus>
              <c:numRef>
                <c:f>[1]Sheet1!$AF$6:$AF$14</c:f>
                <c:numCache>
                  <c:formatCode>General</c:formatCode>
                  <c:ptCount val="9"/>
                  <c:pt idx="0">
                    <c:v>5.7740000000000074E-3</c:v>
                  </c:pt>
                  <c:pt idx="1">
                    <c:v>2.5165999999999997E-2</c:v>
                  </c:pt>
                  <c:pt idx="2">
                    <c:v>1.0000000000000005E-2</c:v>
                  </c:pt>
                  <c:pt idx="3">
                    <c:v>1.5275E-2</c:v>
                  </c:pt>
                  <c:pt idx="4">
                    <c:v>5.7740000000000074E-3</c:v>
                  </c:pt>
                  <c:pt idx="5">
                    <c:v>5.7740000000000074E-3</c:v>
                  </c:pt>
                  <c:pt idx="6">
                    <c:v>5.7740000000000074E-3</c:v>
                  </c:pt>
                  <c:pt idx="7">
                    <c:v>5.7740000000000074E-3</c:v>
                  </c:pt>
                  <c:pt idx="8">
                    <c:v>5.7740000000000074E-3</c:v>
                  </c:pt>
                </c:numCache>
              </c:numRef>
            </c:plus>
            <c:minus>
              <c:numRef>
                <c:f>[1]Sheet1!$AF$6:$AF$14</c:f>
                <c:numCache>
                  <c:formatCode>General</c:formatCode>
                  <c:ptCount val="9"/>
                  <c:pt idx="0">
                    <c:v>5.7740000000000074E-3</c:v>
                  </c:pt>
                  <c:pt idx="1">
                    <c:v>2.5165999999999997E-2</c:v>
                  </c:pt>
                  <c:pt idx="2">
                    <c:v>1.0000000000000005E-2</c:v>
                  </c:pt>
                  <c:pt idx="3">
                    <c:v>1.5275E-2</c:v>
                  </c:pt>
                  <c:pt idx="4">
                    <c:v>5.7740000000000074E-3</c:v>
                  </c:pt>
                  <c:pt idx="5">
                    <c:v>5.7740000000000074E-3</c:v>
                  </c:pt>
                  <c:pt idx="6">
                    <c:v>5.7740000000000074E-3</c:v>
                  </c:pt>
                  <c:pt idx="7">
                    <c:v>5.7740000000000074E-3</c:v>
                  </c:pt>
                  <c:pt idx="8">
                    <c:v>5.7740000000000074E-3</c:v>
                  </c:pt>
                </c:numCache>
              </c:numRef>
            </c:minus>
          </c:errBars>
          <c:cat>
            <c:strRef>
              <c:f>[1]Sheet1!$AB$6:$AB$14</c:f>
              <c:strCache>
                <c:ptCount val="9"/>
                <c:pt idx="0">
                  <c:v>0.2(0.02)</c:v>
                </c:pt>
                <c:pt idx="1">
                  <c:v>0.5 (0.05)</c:v>
                </c:pt>
                <c:pt idx="2">
                  <c:v>1.0 (0.09)</c:v>
                </c:pt>
                <c:pt idx="3">
                  <c:v>1.5 (0.14)</c:v>
                </c:pt>
                <c:pt idx="4">
                  <c:v>2.0 (0.19)</c:v>
                </c:pt>
                <c:pt idx="5">
                  <c:v>2.5 (0.24)</c:v>
                </c:pt>
                <c:pt idx="6">
                  <c:v>3.0 ( 0.28)</c:v>
                </c:pt>
                <c:pt idx="7">
                  <c:v>3.5 (0.33)</c:v>
                </c:pt>
                <c:pt idx="8">
                  <c:v>5.0(0.47)</c:v>
                </c:pt>
              </c:strCache>
            </c:strRef>
          </c:cat>
          <c:val>
            <c:numRef>
              <c:f>[1]Sheet1!$AH$6:$AH$14</c:f>
              <c:numCache>
                <c:formatCode>General</c:formatCode>
                <c:ptCount val="9"/>
                <c:pt idx="0">
                  <c:v>0.23</c:v>
                </c:pt>
                <c:pt idx="1">
                  <c:v>0.23</c:v>
                </c:pt>
                <c:pt idx="2">
                  <c:v>0.16</c:v>
                </c:pt>
                <c:pt idx="3">
                  <c:v>0.17</c:v>
                </c:pt>
                <c:pt idx="4">
                  <c:v>1.999999999999999E-2</c:v>
                </c:pt>
                <c:pt idx="5">
                  <c:v>0</c:v>
                </c:pt>
                <c:pt idx="6">
                  <c:v>1.0000000000000005E-2</c:v>
                </c:pt>
                <c:pt idx="7">
                  <c:v>0</c:v>
                </c:pt>
                <c:pt idx="8">
                  <c:v>0</c:v>
                </c:pt>
              </c:numCache>
            </c:numRef>
          </c:val>
        </c:ser>
        <c:ser>
          <c:idx val="2"/>
          <c:order val="1"/>
          <c:tx>
            <c:strRef>
              <c:f>Sheet1!$S$187</c:f>
              <c:strCache>
                <c:ptCount val="1"/>
                <c:pt idx="0">
                  <c:v>Water Soluble Active Soap in Aqueous Phase @WOR=5</c:v>
                </c:pt>
              </c:strCache>
            </c:strRef>
          </c:tx>
          <c:errBars>
            <c:errBarType val="both"/>
            <c:errValType val="cust"/>
            <c:plus>
              <c:numRef>
                <c:f>[2]Sheet1!$R$50:$R$58</c:f>
                <c:numCache>
                  <c:formatCode>General</c:formatCode>
                  <c:ptCount val="9"/>
                  <c:pt idx="0">
                    <c:v>7.0710000000000104E-3</c:v>
                  </c:pt>
                  <c:pt idx="1">
                    <c:v>7.0710000000000104E-3</c:v>
                  </c:pt>
                  <c:pt idx="2">
                    <c:v>7.0710000000000104E-3</c:v>
                  </c:pt>
                  <c:pt idx="3">
                    <c:v>1.4142E-2</c:v>
                  </c:pt>
                  <c:pt idx="4">
                    <c:v>1.4142E-2</c:v>
                  </c:pt>
                  <c:pt idx="5">
                    <c:v>7.0710000000000104E-3</c:v>
                  </c:pt>
                  <c:pt idx="6">
                    <c:v>7.0710000000000104E-3</c:v>
                  </c:pt>
                  <c:pt idx="7">
                    <c:v>7.0710000000000104E-3</c:v>
                  </c:pt>
                  <c:pt idx="8">
                    <c:v>7.0710000000000104E-3</c:v>
                  </c:pt>
                </c:numCache>
              </c:numRef>
            </c:plus>
            <c:minus>
              <c:numRef>
                <c:f>[2]Sheet1!$R$50:$R$58</c:f>
                <c:numCache>
                  <c:formatCode>General</c:formatCode>
                  <c:ptCount val="9"/>
                  <c:pt idx="0">
                    <c:v>7.0710000000000104E-3</c:v>
                  </c:pt>
                  <c:pt idx="1">
                    <c:v>7.0710000000000104E-3</c:v>
                  </c:pt>
                  <c:pt idx="2">
                    <c:v>7.0710000000000104E-3</c:v>
                  </c:pt>
                  <c:pt idx="3">
                    <c:v>1.4142E-2</c:v>
                  </c:pt>
                  <c:pt idx="4">
                    <c:v>1.4142E-2</c:v>
                  </c:pt>
                  <c:pt idx="5">
                    <c:v>7.0710000000000104E-3</c:v>
                  </c:pt>
                  <c:pt idx="6">
                    <c:v>7.0710000000000104E-3</c:v>
                  </c:pt>
                  <c:pt idx="7">
                    <c:v>7.0710000000000104E-3</c:v>
                  </c:pt>
                  <c:pt idx="8">
                    <c:v>7.0710000000000104E-3</c:v>
                  </c:pt>
                </c:numCache>
              </c:numRef>
            </c:minus>
          </c:errBars>
          <c:cat>
            <c:strRef>
              <c:f>[2]Sheet1!$AB$6:$AB$13</c:f>
              <c:strCache>
                <c:ptCount val="8"/>
                <c:pt idx="0">
                  <c:v>0.2(0.02)</c:v>
                </c:pt>
                <c:pt idx="1">
                  <c:v>0.5 (0.05)</c:v>
                </c:pt>
                <c:pt idx="2">
                  <c:v>1.0 (0.09)</c:v>
                </c:pt>
                <c:pt idx="3">
                  <c:v>1.5 (0.14)</c:v>
                </c:pt>
                <c:pt idx="4">
                  <c:v>2.0 (0.19)</c:v>
                </c:pt>
                <c:pt idx="5">
                  <c:v>2.5 (0.24)</c:v>
                </c:pt>
                <c:pt idx="6">
                  <c:v>3.0 ( 0.28)</c:v>
                </c:pt>
                <c:pt idx="7">
                  <c:v>3.5 (0.33)</c:v>
                </c:pt>
              </c:strCache>
            </c:strRef>
          </c:cat>
          <c:val>
            <c:numRef>
              <c:f>[2]Sheet1!$AE$6:$AE$13</c:f>
              <c:numCache>
                <c:formatCode>General</c:formatCode>
                <c:ptCount val="8"/>
                <c:pt idx="0">
                  <c:v>0.21000000000000016</c:v>
                </c:pt>
                <c:pt idx="1">
                  <c:v>0.22</c:v>
                </c:pt>
                <c:pt idx="2">
                  <c:v>0.16</c:v>
                </c:pt>
                <c:pt idx="3">
                  <c:v>0.14000000000000001</c:v>
                </c:pt>
                <c:pt idx="4">
                  <c:v>3.999999999999998E-2</c:v>
                </c:pt>
                <c:pt idx="5">
                  <c:v>0</c:v>
                </c:pt>
                <c:pt idx="6">
                  <c:v>1.0000000000000005E-2</c:v>
                </c:pt>
                <c:pt idx="7">
                  <c:v>1.0000000000000005E-2</c:v>
                </c:pt>
              </c:numCache>
            </c:numRef>
          </c:val>
        </c:ser>
        <c:ser>
          <c:idx val="3"/>
          <c:order val="2"/>
          <c:tx>
            <c:strRef>
              <c:f>Sheet1!$S$188</c:f>
              <c:strCache>
                <c:ptCount val="1"/>
                <c:pt idx="0">
                  <c:v>Water Soluble Active Soap in Aqueous Phase @WOR=9</c:v>
                </c:pt>
              </c:strCache>
            </c:strRef>
          </c:tx>
          <c:errBars>
            <c:errBarType val="both"/>
            <c:errValType val="cust"/>
            <c:plus>
              <c:numRef>
                <c:f>[3]Sheet1!$S$6:$S$14</c:f>
                <c:numCache>
                  <c:formatCode>General</c:formatCode>
                  <c:ptCount val="9"/>
                  <c:pt idx="0">
                    <c:v>7.0710000000000104E-3</c:v>
                  </c:pt>
                  <c:pt idx="1">
                    <c:v>0</c:v>
                  </c:pt>
                  <c:pt idx="2">
                    <c:v>7.0710000000000104E-3</c:v>
                  </c:pt>
                  <c:pt idx="3">
                    <c:v>2.1212999999999999E-2</c:v>
                  </c:pt>
                  <c:pt idx="4">
                    <c:v>2.1212999999999999E-2</c:v>
                  </c:pt>
                  <c:pt idx="5">
                    <c:v>7.0710000000000104E-3</c:v>
                  </c:pt>
                  <c:pt idx="6">
                    <c:v>0</c:v>
                  </c:pt>
                  <c:pt idx="7">
                    <c:v>7.0710000000000104E-3</c:v>
                  </c:pt>
                  <c:pt idx="8">
                    <c:v>7.0710000000000104E-3</c:v>
                  </c:pt>
                </c:numCache>
              </c:numRef>
            </c:plus>
            <c:minus>
              <c:numRef>
                <c:f>[3]Sheet1!$S$6:$S$14</c:f>
                <c:numCache>
                  <c:formatCode>General</c:formatCode>
                  <c:ptCount val="9"/>
                  <c:pt idx="0">
                    <c:v>7.0710000000000104E-3</c:v>
                  </c:pt>
                  <c:pt idx="1">
                    <c:v>0</c:v>
                  </c:pt>
                  <c:pt idx="2">
                    <c:v>7.0710000000000104E-3</c:v>
                  </c:pt>
                  <c:pt idx="3">
                    <c:v>2.1212999999999999E-2</c:v>
                  </c:pt>
                  <c:pt idx="4">
                    <c:v>2.1212999999999999E-2</c:v>
                  </c:pt>
                  <c:pt idx="5">
                    <c:v>7.0710000000000104E-3</c:v>
                  </c:pt>
                  <c:pt idx="6">
                    <c:v>0</c:v>
                  </c:pt>
                  <c:pt idx="7">
                    <c:v>7.0710000000000104E-3</c:v>
                  </c:pt>
                  <c:pt idx="8">
                    <c:v>7.0710000000000104E-3</c:v>
                  </c:pt>
                </c:numCache>
              </c:numRef>
            </c:minus>
          </c:errBars>
          <c:cat>
            <c:strRef>
              <c:f>[3]Sheet1!$P$6:$P$14</c:f>
              <c:strCache>
                <c:ptCount val="9"/>
                <c:pt idx="0">
                  <c:v>0.2(0.02)</c:v>
                </c:pt>
                <c:pt idx="1">
                  <c:v>0.5 (0.05)</c:v>
                </c:pt>
                <c:pt idx="2">
                  <c:v>1.0 (0.1)</c:v>
                </c:pt>
                <c:pt idx="3">
                  <c:v>1.5 (0.14)</c:v>
                </c:pt>
                <c:pt idx="4">
                  <c:v>2.0 (0.19)</c:v>
                </c:pt>
                <c:pt idx="5">
                  <c:v>2.5 (0.24)</c:v>
                </c:pt>
                <c:pt idx="6">
                  <c:v>3.0 ( 0.29)</c:v>
                </c:pt>
                <c:pt idx="7">
                  <c:v>3.5 (0.33)</c:v>
                </c:pt>
                <c:pt idx="8">
                  <c:v>5.0 (0.47)</c:v>
                </c:pt>
              </c:strCache>
            </c:strRef>
          </c:cat>
          <c:val>
            <c:numRef>
              <c:f>[3]Sheet1!$R$6:$R$14</c:f>
              <c:numCache>
                <c:formatCode>General</c:formatCode>
                <c:ptCount val="9"/>
                <c:pt idx="0">
                  <c:v>0.25</c:v>
                </c:pt>
                <c:pt idx="1">
                  <c:v>0.24000000000000016</c:v>
                </c:pt>
                <c:pt idx="2">
                  <c:v>0.23</c:v>
                </c:pt>
                <c:pt idx="3">
                  <c:v>0.21000000000000019</c:v>
                </c:pt>
                <c:pt idx="4">
                  <c:v>5.0000000000000024E-2</c:v>
                </c:pt>
                <c:pt idx="5">
                  <c:v>4.0000000000000022E-2</c:v>
                </c:pt>
                <c:pt idx="6">
                  <c:v>0</c:v>
                </c:pt>
                <c:pt idx="7">
                  <c:v>1.0000000000000021E-2</c:v>
                </c:pt>
                <c:pt idx="8">
                  <c:v>0</c:v>
                </c:pt>
              </c:numCache>
            </c:numRef>
          </c:val>
        </c:ser>
        <c:ser>
          <c:idx val="0"/>
          <c:order val="3"/>
          <c:tx>
            <c:strRef>
              <c:f>Sheet1!$S$189</c:f>
              <c:strCache>
                <c:ptCount val="1"/>
                <c:pt idx="0">
                  <c:v>Water Soluble Active Soap in Aqueous Phase @WOR=24</c:v>
                </c:pt>
              </c:strCache>
            </c:strRef>
          </c:tx>
          <c:errBars>
            <c:errBarType val="both"/>
            <c:errValType val="cust"/>
            <c:plus>
              <c:numRef>
                <c:f>[4]Sheet1!$AC$5:$AC$13</c:f>
                <c:numCache>
                  <c:formatCode>General</c:formatCode>
                  <c:ptCount val="9"/>
                  <c:pt idx="0">
                    <c:v>1.1547000000000003E-2</c:v>
                  </c:pt>
                  <c:pt idx="1">
                    <c:v>1.0000000000000005E-2</c:v>
                  </c:pt>
                  <c:pt idx="2">
                    <c:v>1.7321000000000003E-2</c:v>
                  </c:pt>
                  <c:pt idx="3">
                    <c:v>2.6458000000000002E-2</c:v>
                  </c:pt>
                  <c:pt idx="4">
                    <c:v>1.5275E-2</c:v>
                  </c:pt>
                  <c:pt idx="5">
                    <c:v>5.7740000000000074E-3</c:v>
                  </c:pt>
                  <c:pt idx="6">
                    <c:v>2.0816999999999999E-2</c:v>
                  </c:pt>
                  <c:pt idx="7">
                    <c:v>1.5275E-2</c:v>
                  </c:pt>
                  <c:pt idx="8">
                    <c:v>1.5275E-2</c:v>
                  </c:pt>
                </c:numCache>
              </c:numRef>
            </c:plus>
            <c:minus>
              <c:numRef>
                <c:f>[4]Sheet1!$AC$5:$AC$13</c:f>
                <c:numCache>
                  <c:formatCode>General</c:formatCode>
                  <c:ptCount val="9"/>
                  <c:pt idx="0">
                    <c:v>1.1547000000000003E-2</c:v>
                  </c:pt>
                  <c:pt idx="1">
                    <c:v>1.0000000000000005E-2</c:v>
                  </c:pt>
                  <c:pt idx="2">
                    <c:v>1.7321000000000003E-2</c:v>
                  </c:pt>
                  <c:pt idx="3">
                    <c:v>2.6458000000000002E-2</c:v>
                  </c:pt>
                  <c:pt idx="4">
                    <c:v>1.5275E-2</c:v>
                  </c:pt>
                  <c:pt idx="5">
                    <c:v>5.7740000000000074E-3</c:v>
                  </c:pt>
                  <c:pt idx="6">
                    <c:v>2.0816999999999999E-2</c:v>
                  </c:pt>
                  <c:pt idx="7">
                    <c:v>1.5275E-2</c:v>
                  </c:pt>
                  <c:pt idx="8">
                    <c:v>1.5275E-2</c:v>
                  </c:pt>
                </c:numCache>
              </c:numRef>
            </c:minus>
          </c:errBars>
          <c:cat>
            <c:strRef>
              <c:f>[4]Sheet1!$Z$5:$Z$13</c:f>
              <c:strCache>
                <c:ptCount val="9"/>
                <c:pt idx="0">
                  <c:v>0.2(0.02)</c:v>
                </c:pt>
                <c:pt idx="1">
                  <c:v>0.5 (0.05)</c:v>
                </c:pt>
                <c:pt idx="2">
                  <c:v>1.0 (0.09)</c:v>
                </c:pt>
                <c:pt idx="3">
                  <c:v>1.5 (0.14)</c:v>
                </c:pt>
                <c:pt idx="4">
                  <c:v>2.0 (0.19)</c:v>
                </c:pt>
                <c:pt idx="5">
                  <c:v>2.5 (0.24)</c:v>
                </c:pt>
                <c:pt idx="6">
                  <c:v>3.0 ( 0.28)</c:v>
                </c:pt>
                <c:pt idx="7">
                  <c:v>3.5 (0.33)</c:v>
                </c:pt>
                <c:pt idx="8">
                  <c:v>5.0 (0.47)</c:v>
                </c:pt>
              </c:strCache>
            </c:strRef>
          </c:cat>
          <c:val>
            <c:numRef>
              <c:f>[4]Sheet1!$AE$5:$AE$13</c:f>
              <c:numCache>
                <c:formatCode>General</c:formatCode>
                <c:ptCount val="9"/>
                <c:pt idx="0">
                  <c:v>0.3200000000000004</c:v>
                </c:pt>
                <c:pt idx="1">
                  <c:v>0.31000000000000033</c:v>
                </c:pt>
                <c:pt idx="2">
                  <c:v>0.30000000000000032</c:v>
                </c:pt>
                <c:pt idx="3">
                  <c:v>0.26</c:v>
                </c:pt>
                <c:pt idx="4">
                  <c:v>0.18000000000000016</c:v>
                </c:pt>
                <c:pt idx="5">
                  <c:v>3.0000000000000002E-2</c:v>
                </c:pt>
                <c:pt idx="6">
                  <c:v>1.0000000000000005E-2</c:v>
                </c:pt>
                <c:pt idx="7">
                  <c:v>0</c:v>
                </c:pt>
                <c:pt idx="8">
                  <c:v>0</c:v>
                </c:pt>
              </c:numCache>
            </c:numRef>
          </c:val>
        </c:ser>
        <c:axId val="75446144"/>
        <c:axId val="75464704"/>
      </c:barChart>
      <c:catAx>
        <c:axId val="75446144"/>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ysClr val="windowText" lastClr="000000"/>
                    </a:solidFill>
                    <a:latin typeface="+mn-lt"/>
                    <a:ea typeface="+mn-ea"/>
                    <a:cs typeface="+mn-cs"/>
                  </a:defRPr>
                </a:pPr>
                <a:r>
                  <a:rPr lang="en-US" sz="2000" b="1" i="0" baseline="0"/>
                  <a:t>Na</a:t>
                </a:r>
                <a:r>
                  <a:rPr lang="en-US" sz="2000" b="1" i="0" baseline="-25000"/>
                  <a:t>2</a:t>
                </a:r>
                <a:r>
                  <a:rPr lang="en-US" sz="2000" b="1" i="0" baseline="0"/>
                  <a:t>CO</a:t>
                </a:r>
                <a:r>
                  <a:rPr lang="en-US" sz="2000" b="1" i="0" baseline="-25000"/>
                  <a:t>3</a:t>
                </a:r>
                <a:r>
                  <a:rPr lang="en-US" sz="2000" b="1" i="0" baseline="0"/>
                  <a:t> Concentration, % (Molar Concentration)</a:t>
                </a:r>
                <a:endParaRPr lang="zh-CN" sz="2000" b="1" i="0" baseline="0"/>
              </a:p>
            </c:rich>
          </c:tx>
          <c:layout/>
        </c:title>
        <c:tickLblPos val="nextTo"/>
        <c:txPr>
          <a:bodyPr/>
          <a:lstStyle/>
          <a:p>
            <a:pPr>
              <a:defRPr sz="1400" b="1"/>
            </a:pPr>
            <a:endParaRPr lang="en-US"/>
          </a:p>
        </c:txPr>
        <c:crossAx val="75464704"/>
        <c:crosses val="autoZero"/>
        <c:auto val="1"/>
        <c:lblAlgn val="ctr"/>
        <c:lblOffset val="100"/>
      </c:catAx>
      <c:valAx>
        <c:axId val="75464704"/>
        <c:scaling>
          <c:orientation val="minMax"/>
          <c:max val="0.70000000000000062"/>
          <c:min val="0"/>
        </c:scaling>
        <c:axPos val="l"/>
        <c:title>
          <c:tx>
            <c:rich>
              <a:bodyPr rot="-5400000" vert="horz"/>
              <a:lstStyle/>
              <a:p>
                <a:pPr>
                  <a:defRPr sz="2000"/>
                </a:pPr>
                <a:r>
                  <a:rPr lang="en-US" sz="2000" b="1" i="0" baseline="0"/>
                  <a:t>Soap Number, mg KOH/g</a:t>
                </a:r>
                <a:endParaRPr lang="zh-CN" sz="2000" b="1" i="0" baseline="0"/>
              </a:p>
            </c:rich>
          </c:tx>
          <c:layout>
            <c:manualLayout>
              <c:xMode val="edge"/>
              <c:yMode val="edge"/>
              <c:x val="3.6955612849278847E-3"/>
              <c:y val="0.20735150413890568"/>
            </c:manualLayout>
          </c:layout>
        </c:title>
        <c:numFmt formatCode="General" sourceLinked="1"/>
        <c:tickLblPos val="nextTo"/>
        <c:txPr>
          <a:bodyPr/>
          <a:lstStyle/>
          <a:p>
            <a:pPr>
              <a:defRPr sz="1400" b="1"/>
            </a:pPr>
            <a:endParaRPr lang="en-US"/>
          </a:p>
        </c:txPr>
        <c:crossAx val="75446144"/>
        <c:crosses val="autoZero"/>
        <c:crossBetween val="between"/>
      </c:valAx>
    </c:plotArea>
    <c:legend>
      <c:legendPos val="r"/>
      <c:layout>
        <c:manualLayout>
          <c:xMode val="edge"/>
          <c:yMode val="edge"/>
          <c:x val="0.48540287552551525"/>
          <c:y val="0.35065964731449134"/>
          <c:w val="0.50805158757810165"/>
          <c:h val="0.18900847970926724"/>
        </c:manualLayout>
      </c:layout>
      <c:txPr>
        <a:bodyPr/>
        <a:lstStyle/>
        <a:p>
          <a:pPr>
            <a:defRPr sz="1400" b="1"/>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319629294125949"/>
          <c:y val="0.129079459825586"/>
          <c:w val="0.75292337351636462"/>
          <c:h val="0.75274553382441012"/>
        </c:manualLayout>
      </c:layout>
      <c:scatterChart>
        <c:scatterStyle val="lineMarker"/>
        <c:ser>
          <c:idx val="0"/>
          <c:order val="0"/>
          <c:tx>
            <c:strRef>
              <c:f>Sheet1!$N$6</c:f>
              <c:strCache>
                <c:ptCount val="1"/>
                <c:pt idx="0">
                  <c:v>Soap Partition Coefficient @WOR=3</c:v>
                </c:pt>
              </c:strCache>
            </c:strRef>
          </c:tx>
          <c:spPr>
            <a:ln w="41275"/>
          </c:spPr>
          <c:marker>
            <c:symbol val="diamond"/>
            <c:size val="10"/>
            <c:spPr>
              <a:noFill/>
            </c:spPr>
          </c:marker>
          <c:errBars>
            <c:errDir val="y"/>
            <c:errBarType val="both"/>
            <c:errValType val="cust"/>
            <c:plus>
              <c:numRef>
                <c:f>Sheet1!$AI$7:$AI$15</c:f>
                <c:numCache>
                  <c:formatCode>General</c:formatCode>
                  <c:ptCount val="9"/>
                  <c:pt idx="0">
                    <c:v>0</c:v>
                  </c:pt>
                  <c:pt idx="1">
                    <c:v>0</c:v>
                  </c:pt>
                  <c:pt idx="2">
                    <c:v>0.28750000000000031</c:v>
                  </c:pt>
                  <c:pt idx="3">
                    <c:v>0.40070143423341076</c:v>
                  </c:pt>
                  <c:pt idx="4">
                    <c:v>14.002741459299948</c:v>
                  </c:pt>
                  <c:pt idx="5">
                    <c:v>0</c:v>
                  </c:pt>
                  <c:pt idx="6">
                    <c:v>0</c:v>
                  </c:pt>
                  <c:pt idx="7">
                    <c:v>0</c:v>
                  </c:pt>
                  <c:pt idx="8">
                    <c:v>0</c:v>
                  </c:pt>
                </c:numCache>
              </c:numRef>
            </c:plus>
            <c:minus>
              <c:numRef>
                <c:f>Sheet1!$AM$7:$AM$15</c:f>
                <c:numCache>
                  <c:formatCode>General</c:formatCode>
                  <c:ptCount val="9"/>
                  <c:pt idx="0">
                    <c:v>7.3468660666570512E-2</c:v>
                  </c:pt>
                  <c:pt idx="1">
                    <c:v>0.29587797747348987</c:v>
                  </c:pt>
                  <c:pt idx="2">
                    <c:v>0.253676470588235</c:v>
                  </c:pt>
                  <c:pt idx="3">
                    <c:v>0.33462976338828943</c:v>
                  </c:pt>
                  <c:pt idx="4">
                    <c:v>7.7288352603398645</c:v>
                  </c:pt>
                  <c:pt idx="5">
                    <c:v>0</c:v>
                  </c:pt>
                  <c:pt idx="6">
                    <c:v>0</c:v>
                  </c:pt>
                  <c:pt idx="7">
                    <c:v>0</c:v>
                  </c:pt>
                  <c:pt idx="8">
                    <c:v>0</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Sheet1!$AE$7:$AE$15</c:f>
              <c:numCache>
                <c:formatCode>General</c:formatCode>
                <c:ptCount val="9"/>
                <c:pt idx="2">
                  <c:v>1.3125</c:v>
                </c:pt>
                <c:pt idx="3">
                  <c:v>1.0588235294117705</c:v>
                </c:pt>
                <c:pt idx="4">
                  <c:v>31.500000000000021</c:v>
                </c:pt>
              </c:numCache>
            </c:numRef>
          </c:yVal>
        </c:ser>
        <c:axId val="75569792"/>
        <c:axId val="75576064"/>
      </c:scatterChart>
      <c:scatterChart>
        <c:scatterStyle val="lineMarker"/>
        <c:ser>
          <c:idx val="1"/>
          <c:order val="1"/>
          <c:tx>
            <c:strRef>
              <c:f>Sheet1!$A$16</c:f>
              <c:strCache>
                <c:ptCount val="1"/>
                <c:pt idx="0">
                  <c:v>IFT @WOR=3</c:v>
                </c:pt>
              </c:strCache>
            </c:strRef>
          </c:tx>
          <c:spPr>
            <a:ln w="38100">
              <a:prstDash val="solid"/>
            </a:ln>
          </c:spPr>
          <c:marker>
            <c:symbol val="circle"/>
            <c:size val="7"/>
            <c:spPr>
              <a:solidFill>
                <a:schemeClr val="bg1"/>
              </a:solidFill>
              <a:ln w="6350"/>
            </c:spPr>
          </c:marker>
          <c:dPt>
            <c:idx val="8"/>
            <c:spPr>
              <a:ln w="38100">
                <a:solidFill>
                  <a:srgbClr val="C00000"/>
                </a:solidFill>
                <a:prstDash val="solid"/>
              </a:ln>
            </c:spPr>
          </c:dPt>
          <c:xVal>
            <c:numRef>
              <c:f>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Sheet1!$A$17:$A$25</c:f>
              <c:numCache>
                <c:formatCode>General</c:formatCode>
                <c:ptCount val="9"/>
                <c:pt idx="0">
                  <c:v>4.2320000000000002</c:v>
                </c:pt>
                <c:pt idx="1">
                  <c:v>1.234</c:v>
                </c:pt>
                <c:pt idx="2">
                  <c:v>1.2249999999999945</c:v>
                </c:pt>
                <c:pt idx="3">
                  <c:v>0.18600000000000028</c:v>
                </c:pt>
                <c:pt idx="4">
                  <c:v>4.7000000000000014E-2</c:v>
                </c:pt>
                <c:pt idx="5">
                  <c:v>5.1000000000000004E-2</c:v>
                </c:pt>
                <c:pt idx="6">
                  <c:v>0.45700000000000002</c:v>
                </c:pt>
                <c:pt idx="7">
                  <c:v>0.89500000000000002</c:v>
                </c:pt>
                <c:pt idx="8">
                  <c:v>1.042</c:v>
                </c:pt>
              </c:numCache>
            </c:numRef>
          </c:yVal>
        </c:ser>
        <c:ser>
          <c:idx val="4"/>
          <c:order val="2"/>
          <c:spPr>
            <a:ln w="38100">
              <a:solidFill>
                <a:schemeClr val="accent1"/>
              </a:solidFill>
              <a:prstDash val="sysDash"/>
            </a:ln>
          </c:spPr>
          <c:marker>
            <c:symbol val="none"/>
          </c:marker>
          <c:xVal>
            <c:numRef>
              <c:f>Sheet1!$BG$9:$BG$10</c:f>
              <c:numCache>
                <c:formatCode>General</c:formatCode>
                <c:ptCount val="2"/>
                <c:pt idx="0">
                  <c:v>0.60000000000000164</c:v>
                </c:pt>
                <c:pt idx="1">
                  <c:v>1</c:v>
                </c:pt>
              </c:numCache>
            </c:numRef>
          </c:xVal>
          <c:yVal>
            <c:numRef>
              <c:f>Sheet1!$BH$9:$BH$10</c:f>
              <c:numCache>
                <c:formatCode>General</c:formatCode>
                <c:ptCount val="2"/>
                <c:pt idx="0">
                  <c:v>1.0000000000000005E-2</c:v>
                </c:pt>
                <c:pt idx="1">
                  <c:v>1.3125</c:v>
                </c:pt>
              </c:numCache>
            </c:numRef>
          </c:yVal>
        </c:ser>
        <c:ser>
          <c:idx val="2"/>
          <c:order val="3"/>
          <c:tx>
            <c:strRef>
              <c:f>Sheet1!$BI$8</c:f>
              <c:strCache>
                <c:ptCount val="1"/>
              </c:strCache>
            </c:strRef>
          </c:tx>
          <c:spPr>
            <a:ln>
              <a:solidFill>
                <a:schemeClr val="tx1"/>
              </a:solidFill>
            </a:ln>
          </c:spPr>
          <c:marker>
            <c:symbol val="none"/>
          </c:marker>
          <c:xVal>
            <c:numRef>
              <c:f>Sheet1!$BI$9:$BI$10</c:f>
              <c:numCache>
                <c:formatCode>General</c:formatCode>
                <c:ptCount val="2"/>
                <c:pt idx="0">
                  <c:v>0</c:v>
                </c:pt>
                <c:pt idx="1">
                  <c:v>5.5</c:v>
                </c:pt>
              </c:numCache>
            </c:numRef>
          </c:xVal>
          <c:yVal>
            <c:numRef>
              <c:f>Sheet1!$BJ$9:$BJ$10</c:f>
              <c:numCache>
                <c:formatCode>General</c:formatCode>
                <c:ptCount val="2"/>
                <c:pt idx="0">
                  <c:v>1</c:v>
                </c:pt>
                <c:pt idx="1">
                  <c:v>1</c:v>
                </c:pt>
              </c:numCache>
            </c:numRef>
          </c:yVal>
        </c:ser>
        <c:axId val="75592448"/>
        <c:axId val="75577984"/>
      </c:scatterChart>
      <c:valAx>
        <c:axId val="75569792"/>
        <c:scaling>
          <c:orientation val="minMax"/>
          <c:max val="5.5"/>
          <c:min val="0"/>
        </c:scaling>
        <c:axPos val="b"/>
        <c:title>
          <c:tx>
            <c:rich>
              <a:bodyPr/>
              <a:lstStyle/>
              <a:p>
                <a:pPr>
                  <a:defRPr sz="2000"/>
                </a:pPr>
                <a:r>
                  <a:rPr lang="en-US" sz="2000" b="1" i="0" baseline="0" dirty="0" smtClean="0">
                    <a:solidFill>
                      <a:schemeClr val="accent1"/>
                    </a:solidFill>
                  </a:rPr>
                  <a:t>Na</a:t>
                </a:r>
                <a:r>
                  <a:rPr lang="en-US" sz="2000" b="1" i="0" baseline="-25000" dirty="0" smtClean="0">
                    <a:solidFill>
                      <a:schemeClr val="accent1"/>
                    </a:solidFill>
                  </a:rPr>
                  <a:t>2</a:t>
                </a:r>
                <a:r>
                  <a:rPr lang="en-US" sz="2000" b="1" i="0" baseline="0" dirty="0" smtClean="0">
                    <a:solidFill>
                      <a:schemeClr val="accent1"/>
                    </a:solidFill>
                  </a:rPr>
                  <a:t>CO</a:t>
                </a:r>
                <a:r>
                  <a:rPr lang="en-US" sz="2000" b="1" i="0" baseline="-25000" dirty="0" smtClean="0">
                    <a:solidFill>
                      <a:schemeClr val="accent1"/>
                    </a:solidFill>
                  </a:rPr>
                  <a:t>3</a:t>
                </a:r>
                <a:r>
                  <a:rPr lang="en-US" sz="2000" b="1" i="0" baseline="0" dirty="0" smtClean="0">
                    <a:solidFill>
                      <a:schemeClr val="accent1"/>
                    </a:solidFill>
                  </a:rPr>
                  <a:t> Concentration, %</a:t>
                </a:r>
                <a:endParaRPr lang="zh-CN" sz="2000" b="1" i="0" baseline="0" dirty="0">
                  <a:solidFill>
                    <a:schemeClr val="accent1"/>
                  </a:solidFill>
                </a:endParaRPr>
              </a:p>
            </c:rich>
          </c:tx>
          <c:layout>
            <c:manualLayout>
              <c:xMode val="edge"/>
              <c:yMode val="edge"/>
              <c:x val="0.38055057353942312"/>
              <c:y val="0.93284925069851388"/>
            </c:manualLayout>
          </c:layout>
        </c:title>
        <c:numFmt formatCode="General" sourceLinked="1"/>
        <c:tickLblPos val="nextTo"/>
        <c:spPr>
          <a:ln>
            <a:solidFill>
              <a:srgbClr val="0070C0"/>
            </a:solidFill>
          </a:ln>
        </c:spPr>
        <c:txPr>
          <a:bodyPr/>
          <a:lstStyle/>
          <a:p>
            <a:pPr>
              <a:defRPr sz="1400" b="1">
                <a:solidFill>
                  <a:srgbClr val="0070C0"/>
                </a:solidFill>
              </a:defRPr>
            </a:pPr>
            <a:endParaRPr lang="en-US"/>
          </a:p>
        </c:txPr>
        <c:crossAx val="75576064"/>
        <c:crossesAt val="1.0000000000000005E-2"/>
        <c:crossBetween val="midCat"/>
      </c:valAx>
      <c:valAx>
        <c:axId val="75576064"/>
        <c:scaling>
          <c:logBase val="10"/>
          <c:orientation val="minMax"/>
          <c:min val="1.0000000000000005E-2"/>
        </c:scaling>
        <c:axPos val="l"/>
        <c:title>
          <c:tx>
            <c:rich>
              <a:bodyPr rot="-5400000" vert="horz"/>
              <a:lstStyle/>
              <a:p>
                <a:pPr>
                  <a:defRPr sz="2000"/>
                </a:pPr>
                <a:r>
                  <a:rPr lang="en-US" sz="2000" dirty="0">
                    <a:solidFill>
                      <a:srgbClr val="0070C0"/>
                    </a:solidFill>
                  </a:rPr>
                  <a:t>Soap Partition</a:t>
                </a:r>
                <a:r>
                  <a:rPr lang="en-US" sz="2000" baseline="0" dirty="0">
                    <a:solidFill>
                      <a:srgbClr val="0070C0"/>
                    </a:solidFill>
                  </a:rPr>
                  <a:t> </a:t>
                </a:r>
                <a:r>
                  <a:rPr lang="en-US" sz="2000" baseline="0" dirty="0" smtClean="0">
                    <a:solidFill>
                      <a:srgbClr val="0070C0"/>
                    </a:solidFill>
                  </a:rPr>
                  <a:t>Coefficient, </a:t>
                </a:r>
                <a:r>
                  <a:rPr lang="en-US" sz="2000" baseline="0" dirty="0">
                    <a:solidFill>
                      <a:srgbClr val="0070C0"/>
                    </a:solidFill>
                  </a:rPr>
                  <a:t>K</a:t>
                </a:r>
                <a:endParaRPr lang="en-US" sz="2000" dirty="0">
                  <a:solidFill>
                    <a:srgbClr val="0070C0"/>
                  </a:solidFill>
                </a:endParaRPr>
              </a:p>
            </c:rich>
          </c:tx>
          <c:layout>
            <c:manualLayout>
              <c:xMode val="edge"/>
              <c:yMode val="edge"/>
              <c:x val="1.0453162381251E-2"/>
              <c:y val="0.21353654656804325"/>
            </c:manualLayout>
          </c:layout>
        </c:title>
        <c:numFmt formatCode="0.E+00" sourceLinked="0"/>
        <c:minorTickMark val="in"/>
        <c:tickLblPos val="nextTo"/>
        <c:spPr>
          <a:ln>
            <a:solidFill>
              <a:srgbClr val="0070C0"/>
            </a:solidFill>
          </a:ln>
        </c:spPr>
        <c:txPr>
          <a:bodyPr/>
          <a:lstStyle/>
          <a:p>
            <a:pPr>
              <a:defRPr sz="1400" b="1">
                <a:solidFill>
                  <a:schemeClr val="accent1"/>
                </a:solidFill>
              </a:defRPr>
            </a:pPr>
            <a:endParaRPr lang="en-US"/>
          </a:p>
        </c:txPr>
        <c:crossAx val="75569792"/>
        <c:crosses val="autoZero"/>
        <c:crossBetween val="midCat"/>
      </c:valAx>
      <c:valAx>
        <c:axId val="75577984"/>
        <c:scaling>
          <c:logBase val="10"/>
          <c:orientation val="minMax"/>
          <c:max val="100"/>
        </c:scaling>
        <c:axPos val="r"/>
        <c:title>
          <c:tx>
            <c:rich>
              <a:bodyPr rot="-5400000" vert="horz"/>
              <a:lstStyle/>
              <a:p>
                <a:pPr>
                  <a:defRPr sz="2000"/>
                </a:pPr>
                <a:r>
                  <a:rPr lang="en-US" sz="2000">
                    <a:solidFill>
                      <a:srgbClr val="C00000"/>
                    </a:solidFill>
                  </a:rPr>
                  <a:t>IFT,</a:t>
                </a:r>
                <a:r>
                  <a:rPr lang="en-US" sz="2000" baseline="0">
                    <a:solidFill>
                      <a:srgbClr val="C00000"/>
                    </a:solidFill>
                  </a:rPr>
                  <a:t> mN/m</a:t>
                </a:r>
                <a:endParaRPr lang="en-US" sz="2000">
                  <a:solidFill>
                    <a:srgbClr val="C00000"/>
                  </a:solidFill>
                </a:endParaRPr>
              </a:p>
            </c:rich>
          </c:tx>
          <c:layout>
            <c:manualLayout>
              <c:xMode val="edge"/>
              <c:yMode val="edge"/>
              <c:x val="0.94750862739380326"/>
              <c:y val="0.41227245787825156"/>
            </c:manualLayout>
          </c:layout>
        </c:title>
        <c:numFmt formatCode="0.E+00" sourceLinked="0"/>
        <c:tickLblPos val="nextTo"/>
        <c:spPr>
          <a:ln>
            <a:solidFill>
              <a:srgbClr val="C00000"/>
            </a:solidFill>
          </a:ln>
        </c:spPr>
        <c:txPr>
          <a:bodyPr/>
          <a:lstStyle/>
          <a:p>
            <a:pPr>
              <a:defRPr sz="1400" b="1">
                <a:solidFill>
                  <a:srgbClr val="C00000"/>
                </a:solidFill>
              </a:defRPr>
            </a:pPr>
            <a:endParaRPr lang="en-US"/>
          </a:p>
        </c:txPr>
        <c:crossAx val="75592448"/>
        <c:crosses val="max"/>
        <c:crossBetween val="midCat"/>
      </c:valAx>
      <c:valAx>
        <c:axId val="75592448"/>
        <c:scaling>
          <c:orientation val="minMax"/>
          <c:max val="5.5"/>
          <c:min val="0"/>
        </c:scaling>
        <c:axPos val="t"/>
        <c:title>
          <c:tx>
            <c:rich>
              <a:bodyPr/>
              <a:lstStyle/>
              <a:p>
                <a:pPr>
                  <a:defRPr sz="2000"/>
                </a:pPr>
                <a:r>
                  <a:rPr lang="en-US" sz="2000">
                    <a:solidFill>
                      <a:srgbClr val="C00000"/>
                    </a:solidFill>
                  </a:rPr>
                  <a:t>Salinity,</a:t>
                </a:r>
                <a:r>
                  <a:rPr lang="en-US" sz="2000" baseline="0">
                    <a:solidFill>
                      <a:srgbClr val="C00000"/>
                    </a:solidFill>
                  </a:rPr>
                  <a:t> % Na</a:t>
                </a:r>
                <a:r>
                  <a:rPr lang="en-US" sz="2000" baseline="-25000">
                    <a:solidFill>
                      <a:srgbClr val="C00000"/>
                    </a:solidFill>
                  </a:rPr>
                  <a:t>2</a:t>
                </a:r>
                <a:r>
                  <a:rPr lang="en-US" sz="2000" baseline="0">
                    <a:solidFill>
                      <a:srgbClr val="C00000"/>
                    </a:solidFill>
                  </a:rPr>
                  <a:t>CO</a:t>
                </a:r>
                <a:r>
                  <a:rPr lang="en-US" sz="2000" baseline="-25000">
                    <a:solidFill>
                      <a:srgbClr val="C00000"/>
                    </a:solidFill>
                  </a:rPr>
                  <a:t>3</a:t>
                </a:r>
              </a:p>
            </c:rich>
          </c:tx>
          <c:layout/>
        </c:title>
        <c:numFmt formatCode="General" sourceLinked="1"/>
        <c:tickLblPos val="nextTo"/>
        <c:spPr>
          <a:ln>
            <a:solidFill>
              <a:srgbClr val="C00000"/>
            </a:solidFill>
          </a:ln>
        </c:spPr>
        <c:txPr>
          <a:bodyPr/>
          <a:lstStyle/>
          <a:p>
            <a:pPr>
              <a:defRPr sz="1400" b="1">
                <a:solidFill>
                  <a:srgbClr val="C00000"/>
                </a:solidFill>
              </a:defRPr>
            </a:pPr>
            <a:endParaRPr lang="en-US"/>
          </a:p>
        </c:txPr>
        <c:crossAx val="75577984"/>
        <c:crosses val="max"/>
        <c:crossBetween val="midCat"/>
      </c:valAx>
      <c:spPr>
        <a:ln>
          <a:solidFill>
            <a:schemeClr val="accent1">
              <a:shade val="95000"/>
              <a:satMod val="105000"/>
            </a:schemeClr>
          </a:solidFill>
        </a:ln>
      </c:spPr>
    </c:plotArea>
    <c:legend>
      <c:legendPos val="r"/>
      <c:legendEntry>
        <c:idx val="0"/>
        <c:txPr>
          <a:bodyPr/>
          <a:lstStyle/>
          <a:p>
            <a:pPr>
              <a:defRPr sz="1400" b="1">
                <a:solidFill>
                  <a:schemeClr val="tx1"/>
                </a:solidFill>
              </a:defRPr>
            </a:pPr>
            <a:endParaRPr lang="en-US"/>
          </a:p>
        </c:txPr>
      </c:legendEntry>
      <c:legendEntry>
        <c:idx val="1"/>
        <c:txPr>
          <a:bodyPr/>
          <a:lstStyle/>
          <a:p>
            <a:pPr>
              <a:defRPr sz="1400" b="1">
                <a:solidFill>
                  <a:schemeClr val="tx1"/>
                </a:solidFill>
              </a:defRPr>
            </a:pPr>
            <a:endParaRPr lang="en-US"/>
          </a:p>
        </c:txPr>
      </c:legendEntry>
      <c:legendEntry>
        <c:idx val="2"/>
        <c:delete val="1"/>
      </c:legendEntry>
      <c:legendEntry>
        <c:idx val="3"/>
        <c:delete val="1"/>
      </c:legendEntry>
      <c:layout>
        <c:manualLayout>
          <c:xMode val="edge"/>
          <c:yMode val="edge"/>
          <c:x val="0.47710229252316899"/>
          <c:y val="0.78861369601527109"/>
          <c:w val="0.40738914825912231"/>
          <c:h val="7.8197924123121001E-2"/>
        </c:manualLayout>
      </c:layout>
      <c:spPr>
        <a:ln>
          <a:noFill/>
        </a:ln>
      </c:spPr>
      <c:txPr>
        <a:bodyPr/>
        <a:lstStyle/>
        <a:p>
          <a:pPr>
            <a:defRPr sz="140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457067866516702"/>
          <c:y val="0.12546444389763853"/>
          <c:w val="0.74877495781777526"/>
          <c:h val="0.74874753937008276"/>
        </c:manualLayout>
      </c:layout>
      <c:scatterChart>
        <c:scatterStyle val="lineMarker"/>
        <c:ser>
          <c:idx val="0"/>
          <c:order val="0"/>
          <c:tx>
            <c:strRef>
              <c:f>Sheet1!$N$6</c:f>
              <c:strCache>
                <c:ptCount val="1"/>
                <c:pt idx="0">
                  <c:v>Soap Partition Coefficient @WOR=9</c:v>
                </c:pt>
              </c:strCache>
            </c:strRef>
          </c:tx>
          <c:spPr>
            <a:ln w="41275"/>
          </c:spPr>
          <c:marker>
            <c:symbol val="diamond"/>
            <c:size val="10"/>
            <c:spPr>
              <a:noFill/>
              <a:ln>
                <a:solidFill>
                  <a:srgbClr val="4F81BD">
                    <a:shade val="95000"/>
                    <a:satMod val="105000"/>
                  </a:srgbClr>
                </a:solidFill>
              </a:ln>
            </c:spPr>
          </c:marker>
          <c:errBars>
            <c:errDir val="y"/>
            <c:errBarType val="both"/>
            <c:errValType val="cust"/>
            <c:plus>
              <c:numRef>
                <c:f>Sheet1!$AI$7:$AI$15</c:f>
                <c:numCache>
                  <c:formatCode>General</c:formatCode>
                  <c:ptCount val="9"/>
                  <c:pt idx="0">
                    <c:v>0.26196543022858493</c:v>
                  </c:pt>
                  <c:pt idx="1">
                    <c:v>0</c:v>
                  </c:pt>
                  <c:pt idx="2">
                    <c:v>0.3102908373830085</c:v>
                  </c:pt>
                  <c:pt idx="3">
                    <c:v>1.203907805395191</c:v>
                  </c:pt>
                  <c:pt idx="4">
                    <c:v>33.160280682252228</c:v>
                  </c:pt>
                  <c:pt idx="5">
                    <c:v>12.078828692034318</c:v>
                  </c:pt>
                  <c:pt idx="6">
                    <c:v>0</c:v>
                  </c:pt>
                  <c:pt idx="7">
                    <c:v>0</c:v>
                  </c:pt>
                  <c:pt idx="8">
                    <c:v>0</c:v>
                  </c:pt>
                </c:numCache>
              </c:numRef>
            </c:plus>
            <c:minus>
              <c:numRef>
                <c:f>Sheet1!$AM$7:$AM$15</c:f>
                <c:numCache>
                  <c:formatCode>General</c:formatCode>
                  <c:ptCount val="9"/>
                  <c:pt idx="0">
                    <c:v>0.24755417763963997</c:v>
                  </c:pt>
                  <c:pt idx="1">
                    <c:v>0</c:v>
                  </c:pt>
                  <c:pt idx="2">
                    <c:v>0.29178105330030502</c:v>
                  </c:pt>
                  <c:pt idx="3">
                    <c:v>0.98299897867828911</c:v>
                  </c:pt>
                  <c:pt idx="4">
                    <c:v>13.404645219271774</c:v>
                  </c:pt>
                  <c:pt idx="5">
                    <c:v>8.4498682840814929</c:v>
                  </c:pt>
                  <c:pt idx="6">
                    <c:v>0</c:v>
                  </c:pt>
                </c:numCache>
              </c:numRef>
            </c:minus>
          </c:errBars>
          <c:xVal>
            <c:numRef>
              <c:f>Sheet1!$B$7:$B$15</c:f>
              <c:numCache>
                <c:formatCode>General</c:formatCode>
                <c:ptCount val="9"/>
                <c:pt idx="0">
                  <c:v>0.2</c:v>
                </c:pt>
                <c:pt idx="1">
                  <c:v>0.5</c:v>
                </c:pt>
                <c:pt idx="2">
                  <c:v>1</c:v>
                </c:pt>
                <c:pt idx="3">
                  <c:v>1.5</c:v>
                </c:pt>
                <c:pt idx="4">
                  <c:v>2</c:v>
                </c:pt>
                <c:pt idx="5">
                  <c:v>2.5</c:v>
                </c:pt>
                <c:pt idx="6">
                  <c:v>3</c:v>
                </c:pt>
                <c:pt idx="7">
                  <c:v>3.5</c:v>
                </c:pt>
                <c:pt idx="8">
                  <c:v>5</c:v>
                </c:pt>
              </c:numCache>
            </c:numRef>
          </c:xVal>
          <c:yVal>
            <c:numRef>
              <c:f>Sheet1!$AE$7:$AE$15</c:f>
              <c:numCache>
                <c:formatCode>General</c:formatCode>
                <c:ptCount val="9"/>
                <c:pt idx="1">
                  <c:v>0.3750000000000015</c:v>
                </c:pt>
                <c:pt idx="2">
                  <c:v>0.7826086956521775</c:v>
                </c:pt>
                <c:pt idx="3">
                  <c:v>1.714285714285718</c:v>
                </c:pt>
                <c:pt idx="4">
                  <c:v>36</c:v>
                </c:pt>
                <c:pt idx="5">
                  <c:v>47.25</c:v>
                </c:pt>
              </c:numCache>
            </c:numRef>
          </c:yVal>
        </c:ser>
        <c:axId val="75843456"/>
        <c:axId val="75857920"/>
      </c:scatterChart>
      <c:scatterChart>
        <c:scatterStyle val="lineMarker"/>
        <c:ser>
          <c:idx val="1"/>
          <c:order val="1"/>
          <c:tx>
            <c:strRef>
              <c:f>Sheet1!$A$16</c:f>
              <c:strCache>
                <c:ptCount val="1"/>
                <c:pt idx="0">
                  <c:v>IFT @WOR=9</c:v>
                </c:pt>
              </c:strCache>
            </c:strRef>
          </c:tx>
          <c:spPr>
            <a:ln w="38100">
              <a:prstDash val="solid"/>
            </a:ln>
          </c:spPr>
          <c:marker>
            <c:symbol val="circle"/>
            <c:size val="7"/>
            <c:spPr>
              <a:solidFill>
                <a:schemeClr val="bg1"/>
              </a:solidFill>
              <a:ln w="6350"/>
            </c:spPr>
          </c:marker>
          <c:dPt>
            <c:idx val="8"/>
            <c:spPr>
              <a:ln w="38100">
                <a:solidFill>
                  <a:srgbClr val="C00000"/>
                </a:solidFill>
                <a:prstDash val="solid"/>
              </a:ln>
            </c:spPr>
          </c:dPt>
          <c:xVal>
            <c:numRef>
              <c:f>Sheet1!$B$17:$B$25</c:f>
              <c:numCache>
                <c:formatCode>General</c:formatCode>
                <c:ptCount val="9"/>
                <c:pt idx="0">
                  <c:v>0.2</c:v>
                </c:pt>
                <c:pt idx="1">
                  <c:v>0.5</c:v>
                </c:pt>
                <c:pt idx="2">
                  <c:v>0.8</c:v>
                </c:pt>
                <c:pt idx="3">
                  <c:v>1</c:v>
                </c:pt>
                <c:pt idx="4">
                  <c:v>1.2</c:v>
                </c:pt>
                <c:pt idx="5">
                  <c:v>1.4</c:v>
                </c:pt>
                <c:pt idx="6">
                  <c:v>1.6</c:v>
                </c:pt>
                <c:pt idx="7">
                  <c:v>1.8</c:v>
                </c:pt>
                <c:pt idx="8">
                  <c:v>2</c:v>
                </c:pt>
              </c:numCache>
            </c:numRef>
          </c:xVal>
          <c:yVal>
            <c:numRef>
              <c:f>Sheet1!$A$17:$A$25</c:f>
              <c:numCache>
                <c:formatCode>General</c:formatCode>
                <c:ptCount val="9"/>
                <c:pt idx="0">
                  <c:v>4.5880000000000001</c:v>
                </c:pt>
                <c:pt idx="1">
                  <c:v>2.633</c:v>
                </c:pt>
                <c:pt idx="2">
                  <c:v>2.9909999999999997</c:v>
                </c:pt>
                <c:pt idx="3">
                  <c:v>0.89700000000000002</c:v>
                </c:pt>
                <c:pt idx="4">
                  <c:v>0.87000000000000199</c:v>
                </c:pt>
                <c:pt idx="5">
                  <c:v>3.2000000000000042E-2</c:v>
                </c:pt>
                <c:pt idx="6">
                  <c:v>0.65100000000000224</c:v>
                </c:pt>
                <c:pt idx="7">
                  <c:v>0.94200000000000061</c:v>
                </c:pt>
                <c:pt idx="8">
                  <c:v>0.68200000000000005</c:v>
                </c:pt>
              </c:numCache>
            </c:numRef>
          </c:yVal>
        </c:ser>
        <c:ser>
          <c:idx val="3"/>
          <c:order val="2"/>
          <c:spPr>
            <a:ln w="38100">
              <a:solidFill>
                <a:schemeClr val="accent1"/>
              </a:solidFill>
              <a:prstDash val="sysDash"/>
            </a:ln>
          </c:spPr>
          <c:marker>
            <c:symbol val="none"/>
          </c:marker>
          <c:xVal>
            <c:numRef>
              <c:f>Sheet1!$BC$3:$BC$4</c:f>
              <c:numCache>
                <c:formatCode>General</c:formatCode>
                <c:ptCount val="2"/>
                <c:pt idx="0">
                  <c:v>0.25</c:v>
                </c:pt>
                <c:pt idx="1">
                  <c:v>0.5</c:v>
                </c:pt>
              </c:numCache>
            </c:numRef>
          </c:xVal>
          <c:yVal>
            <c:numRef>
              <c:f>Sheet1!$BD$3:$BD$4</c:f>
              <c:numCache>
                <c:formatCode>General</c:formatCode>
                <c:ptCount val="2"/>
                <c:pt idx="0">
                  <c:v>1.0000000000000005E-2</c:v>
                </c:pt>
                <c:pt idx="1">
                  <c:v>0.3750000000000015</c:v>
                </c:pt>
              </c:numCache>
            </c:numRef>
          </c:yVal>
        </c:ser>
        <c:ser>
          <c:idx val="4"/>
          <c:order val="3"/>
          <c:spPr>
            <a:ln>
              <a:solidFill>
                <a:schemeClr val="tx1"/>
              </a:solidFill>
            </a:ln>
          </c:spPr>
          <c:marker>
            <c:symbol val="none"/>
          </c:marker>
          <c:xVal>
            <c:numRef>
              <c:f>Sheet1!$BE$3:$BE$4</c:f>
              <c:numCache>
                <c:formatCode>General</c:formatCode>
                <c:ptCount val="2"/>
                <c:pt idx="0">
                  <c:v>0</c:v>
                </c:pt>
                <c:pt idx="1">
                  <c:v>5.5</c:v>
                </c:pt>
              </c:numCache>
            </c:numRef>
          </c:xVal>
          <c:yVal>
            <c:numRef>
              <c:f>Sheet1!$BF$3:$BF$4</c:f>
              <c:numCache>
                <c:formatCode>General</c:formatCode>
                <c:ptCount val="2"/>
                <c:pt idx="0">
                  <c:v>1</c:v>
                </c:pt>
                <c:pt idx="1">
                  <c:v>1</c:v>
                </c:pt>
              </c:numCache>
            </c:numRef>
          </c:yVal>
        </c:ser>
        <c:axId val="75882496"/>
        <c:axId val="75859840"/>
      </c:scatterChart>
      <c:valAx>
        <c:axId val="75843456"/>
        <c:scaling>
          <c:orientation val="minMax"/>
          <c:max val="5.5"/>
          <c:min val="0"/>
        </c:scaling>
        <c:axPos val="b"/>
        <c:title>
          <c:tx>
            <c:rich>
              <a:bodyPr/>
              <a:lstStyle/>
              <a:p>
                <a:pPr>
                  <a:defRPr sz="2000"/>
                </a:pPr>
                <a:r>
                  <a:rPr lang="en-US" sz="1800" b="1" i="0" baseline="0" dirty="0" smtClean="0">
                    <a:solidFill>
                      <a:schemeClr val="accent1"/>
                    </a:solidFill>
                  </a:rPr>
                  <a:t>Na</a:t>
                </a:r>
                <a:r>
                  <a:rPr lang="en-US" sz="1800" b="1" i="0" baseline="-25000" dirty="0" smtClean="0">
                    <a:solidFill>
                      <a:schemeClr val="accent1"/>
                    </a:solidFill>
                  </a:rPr>
                  <a:t>2</a:t>
                </a:r>
                <a:r>
                  <a:rPr lang="en-US" sz="1800" b="1" i="0" baseline="0" dirty="0" smtClean="0">
                    <a:solidFill>
                      <a:schemeClr val="accent1"/>
                    </a:solidFill>
                  </a:rPr>
                  <a:t>CO</a:t>
                </a:r>
                <a:r>
                  <a:rPr lang="en-US" sz="1800" b="1" i="0" baseline="-25000" dirty="0" smtClean="0">
                    <a:solidFill>
                      <a:schemeClr val="accent1"/>
                    </a:solidFill>
                  </a:rPr>
                  <a:t>3</a:t>
                </a:r>
                <a:r>
                  <a:rPr lang="en-US" sz="1800" b="1" i="0" baseline="0" dirty="0" smtClean="0">
                    <a:solidFill>
                      <a:schemeClr val="accent1"/>
                    </a:solidFill>
                  </a:rPr>
                  <a:t> Concentration, %</a:t>
                </a:r>
                <a:endParaRPr lang="zh-CN" sz="1800" b="1" i="0" baseline="0" dirty="0">
                  <a:solidFill>
                    <a:schemeClr val="accent1"/>
                  </a:solidFill>
                </a:endParaRPr>
              </a:p>
            </c:rich>
          </c:tx>
          <c:layout>
            <c:manualLayout>
              <c:xMode val="edge"/>
              <c:yMode val="edge"/>
              <c:x val="0.3805505346314505"/>
              <c:y val="0.92209648212578665"/>
            </c:manualLayout>
          </c:layout>
        </c:title>
        <c:numFmt formatCode="General" sourceLinked="1"/>
        <c:tickLblPos val="nextTo"/>
        <c:spPr>
          <a:ln>
            <a:solidFill>
              <a:srgbClr val="0070C0"/>
            </a:solidFill>
          </a:ln>
        </c:spPr>
        <c:txPr>
          <a:bodyPr/>
          <a:lstStyle/>
          <a:p>
            <a:pPr>
              <a:defRPr sz="1400" b="1">
                <a:solidFill>
                  <a:srgbClr val="0070C0"/>
                </a:solidFill>
              </a:defRPr>
            </a:pPr>
            <a:endParaRPr lang="en-US"/>
          </a:p>
        </c:txPr>
        <c:crossAx val="75857920"/>
        <c:crossesAt val="1.0000000000000005E-2"/>
        <c:crossBetween val="midCat"/>
      </c:valAx>
      <c:valAx>
        <c:axId val="75857920"/>
        <c:scaling>
          <c:logBase val="10"/>
          <c:orientation val="minMax"/>
          <c:min val="1.0000000000000005E-2"/>
        </c:scaling>
        <c:axPos val="l"/>
        <c:title>
          <c:tx>
            <c:rich>
              <a:bodyPr rot="-5400000" vert="horz"/>
              <a:lstStyle/>
              <a:p>
                <a:pPr>
                  <a:defRPr sz="2000"/>
                </a:pPr>
                <a:r>
                  <a:rPr lang="en-US" sz="2000" dirty="0">
                    <a:solidFill>
                      <a:srgbClr val="0070C0"/>
                    </a:solidFill>
                  </a:rPr>
                  <a:t>Soap Partition</a:t>
                </a:r>
                <a:r>
                  <a:rPr lang="en-US" sz="2000" baseline="0" dirty="0">
                    <a:solidFill>
                      <a:srgbClr val="0070C0"/>
                    </a:solidFill>
                  </a:rPr>
                  <a:t> </a:t>
                </a:r>
                <a:r>
                  <a:rPr lang="en-US" sz="2000" baseline="0" dirty="0" smtClean="0">
                    <a:solidFill>
                      <a:srgbClr val="0070C0"/>
                    </a:solidFill>
                  </a:rPr>
                  <a:t>Coefficient, K</a:t>
                </a:r>
                <a:endParaRPr lang="en-US" sz="2000" dirty="0">
                  <a:solidFill>
                    <a:srgbClr val="0070C0"/>
                  </a:solidFill>
                </a:endParaRPr>
              </a:p>
            </c:rich>
          </c:tx>
          <c:layout>
            <c:manualLayout>
              <c:xMode val="edge"/>
              <c:yMode val="edge"/>
              <c:x val="0"/>
              <c:y val="0.18917645871189231"/>
            </c:manualLayout>
          </c:layout>
        </c:title>
        <c:numFmt formatCode="0.E+00" sourceLinked="0"/>
        <c:minorTickMark val="in"/>
        <c:tickLblPos val="nextTo"/>
        <c:spPr>
          <a:ln>
            <a:solidFill>
              <a:srgbClr val="0070C0"/>
            </a:solidFill>
          </a:ln>
        </c:spPr>
        <c:txPr>
          <a:bodyPr/>
          <a:lstStyle/>
          <a:p>
            <a:pPr>
              <a:defRPr sz="1400" b="1">
                <a:solidFill>
                  <a:schemeClr val="accent1"/>
                </a:solidFill>
              </a:defRPr>
            </a:pPr>
            <a:endParaRPr lang="en-US"/>
          </a:p>
        </c:txPr>
        <c:crossAx val="75843456"/>
        <c:crosses val="autoZero"/>
        <c:crossBetween val="midCat"/>
      </c:valAx>
      <c:valAx>
        <c:axId val="75859840"/>
        <c:scaling>
          <c:logBase val="10"/>
          <c:orientation val="minMax"/>
          <c:max val="100"/>
        </c:scaling>
        <c:axPos val="r"/>
        <c:title>
          <c:tx>
            <c:rich>
              <a:bodyPr rot="-5400000" vert="horz"/>
              <a:lstStyle/>
              <a:p>
                <a:pPr>
                  <a:defRPr sz="2000"/>
                </a:pPr>
                <a:r>
                  <a:rPr lang="en-US" sz="2000">
                    <a:solidFill>
                      <a:srgbClr val="C00000"/>
                    </a:solidFill>
                  </a:rPr>
                  <a:t>IFT,</a:t>
                </a:r>
                <a:r>
                  <a:rPr lang="en-US" sz="2000" baseline="0">
                    <a:solidFill>
                      <a:srgbClr val="C00000"/>
                    </a:solidFill>
                  </a:rPr>
                  <a:t> mN/m</a:t>
                </a:r>
                <a:endParaRPr lang="en-US" sz="2000">
                  <a:solidFill>
                    <a:srgbClr val="C00000"/>
                  </a:solidFill>
                </a:endParaRPr>
              </a:p>
            </c:rich>
          </c:tx>
          <c:layout>
            <c:manualLayout>
              <c:xMode val="edge"/>
              <c:yMode val="edge"/>
              <c:x val="0.95327761313261905"/>
              <c:y val="0.41544557906824275"/>
            </c:manualLayout>
          </c:layout>
        </c:title>
        <c:numFmt formatCode="0.E+00" sourceLinked="0"/>
        <c:tickLblPos val="nextTo"/>
        <c:spPr>
          <a:ln>
            <a:solidFill>
              <a:srgbClr val="C00000"/>
            </a:solidFill>
          </a:ln>
        </c:spPr>
        <c:txPr>
          <a:bodyPr/>
          <a:lstStyle/>
          <a:p>
            <a:pPr>
              <a:defRPr sz="1400" b="1">
                <a:solidFill>
                  <a:srgbClr val="C00000"/>
                </a:solidFill>
              </a:defRPr>
            </a:pPr>
            <a:endParaRPr lang="en-US"/>
          </a:p>
        </c:txPr>
        <c:crossAx val="75882496"/>
        <c:crosses val="max"/>
        <c:crossBetween val="midCat"/>
      </c:valAx>
      <c:valAx>
        <c:axId val="75882496"/>
        <c:scaling>
          <c:orientation val="minMax"/>
          <c:max val="5.5"/>
          <c:min val="0"/>
        </c:scaling>
        <c:axPos val="t"/>
        <c:title>
          <c:tx>
            <c:rich>
              <a:bodyPr/>
              <a:lstStyle/>
              <a:p>
                <a:pPr>
                  <a:defRPr sz="2000"/>
                </a:pPr>
                <a:r>
                  <a:rPr lang="en-US" sz="2000">
                    <a:solidFill>
                      <a:srgbClr val="C00000"/>
                    </a:solidFill>
                  </a:rPr>
                  <a:t>Salinity,</a:t>
                </a:r>
                <a:r>
                  <a:rPr lang="en-US" sz="2000" baseline="0">
                    <a:solidFill>
                      <a:srgbClr val="C00000"/>
                    </a:solidFill>
                  </a:rPr>
                  <a:t> % Na</a:t>
                </a:r>
                <a:r>
                  <a:rPr lang="en-US" sz="2000" baseline="-25000">
                    <a:solidFill>
                      <a:srgbClr val="C00000"/>
                    </a:solidFill>
                  </a:rPr>
                  <a:t>2</a:t>
                </a:r>
                <a:r>
                  <a:rPr lang="en-US" sz="2000" baseline="0">
                    <a:solidFill>
                      <a:srgbClr val="C00000"/>
                    </a:solidFill>
                  </a:rPr>
                  <a:t>CO</a:t>
                </a:r>
                <a:r>
                  <a:rPr lang="en-US" sz="2000" baseline="-25000">
                    <a:solidFill>
                      <a:srgbClr val="C00000"/>
                    </a:solidFill>
                  </a:rPr>
                  <a:t>3</a:t>
                </a:r>
              </a:p>
            </c:rich>
          </c:tx>
          <c:layout/>
        </c:title>
        <c:numFmt formatCode="General" sourceLinked="1"/>
        <c:tickLblPos val="nextTo"/>
        <c:spPr>
          <a:ln>
            <a:solidFill>
              <a:srgbClr val="C00000"/>
            </a:solidFill>
          </a:ln>
        </c:spPr>
        <c:txPr>
          <a:bodyPr/>
          <a:lstStyle/>
          <a:p>
            <a:pPr>
              <a:defRPr sz="1400" b="1">
                <a:solidFill>
                  <a:srgbClr val="C00000"/>
                </a:solidFill>
              </a:defRPr>
            </a:pPr>
            <a:endParaRPr lang="en-US"/>
          </a:p>
        </c:txPr>
        <c:crossAx val="75859840"/>
        <c:crosses val="max"/>
        <c:crossBetween val="midCat"/>
      </c:valAx>
    </c:plotArea>
    <c:legend>
      <c:legendPos val="r"/>
      <c:legendEntry>
        <c:idx val="0"/>
        <c:txPr>
          <a:bodyPr/>
          <a:lstStyle/>
          <a:p>
            <a:pPr>
              <a:defRPr sz="1400" b="1">
                <a:solidFill>
                  <a:schemeClr val="tx1"/>
                </a:solidFill>
              </a:defRPr>
            </a:pPr>
            <a:endParaRPr lang="en-US"/>
          </a:p>
        </c:txPr>
      </c:legendEntry>
      <c:legendEntry>
        <c:idx val="1"/>
        <c:txPr>
          <a:bodyPr/>
          <a:lstStyle/>
          <a:p>
            <a:pPr>
              <a:defRPr sz="1400" b="1">
                <a:solidFill>
                  <a:schemeClr val="tx1"/>
                </a:solidFill>
              </a:defRPr>
            </a:pPr>
            <a:endParaRPr lang="en-US"/>
          </a:p>
        </c:txPr>
      </c:legendEntry>
      <c:legendEntry>
        <c:idx val="2"/>
        <c:delete val="1"/>
      </c:legendEntry>
      <c:legendEntry>
        <c:idx val="3"/>
        <c:delete val="1"/>
      </c:legendEntry>
      <c:layout>
        <c:manualLayout>
          <c:xMode val="edge"/>
          <c:yMode val="edge"/>
          <c:x val="0.4976627890315915"/>
          <c:y val="0.78550999394306453"/>
          <c:w val="0.37305770887166456"/>
          <c:h val="8.1193014334746613E-2"/>
        </c:manualLayout>
      </c:layout>
      <c:spPr>
        <a:ln>
          <a:noFill/>
        </a:ln>
      </c:spPr>
      <c:txPr>
        <a:bodyPr/>
        <a:lstStyle/>
        <a:p>
          <a:pPr>
            <a:defRPr sz="1400">
              <a:solidFill>
                <a:schemeClr val="tx1"/>
              </a:solidFill>
            </a:defRPr>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665175375805285"/>
          <c:y val="8.5792210513729664E-2"/>
          <c:w val="0.75473956096397066"/>
          <c:h val="0.78235507693935691"/>
        </c:manualLayout>
      </c:layout>
      <c:scatterChart>
        <c:scatterStyle val="lineMarker"/>
        <c:ser>
          <c:idx val="0"/>
          <c:order val="0"/>
          <c:tx>
            <c:strRef>
              <c:f>Sheet1!$W$8</c:f>
              <c:strCache>
                <c:ptCount val="1"/>
                <c:pt idx="0">
                  <c:v>Water Soluble Active Soap Concentration (aqueous), mM/L</c:v>
                </c:pt>
              </c:strCache>
            </c:strRef>
          </c:tx>
          <c:spPr>
            <a:ln>
              <a:solidFill>
                <a:srgbClr val="4F81BD"/>
              </a:solidFill>
            </a:ln>
          </c:spPr>
          <c:marker>
            <c:symbol val="diamond"/>
            <c:size val="10"/>
            <c:spPr>
              <a:noFill/>
            </c:spPr>
          </c:marker>
          <c:errBars>
            <c:errDir val="y"/>
            <c:errBarType val="both"/>
            <c:errValType val="cust"/>
            <c:plus>
              <c:numRef>
                <c:f>Sheet1!$AD$7:$AI$7</c:f>
                <c:numCache>
                  <c:formatCode>General</c:formatCode>
                  <c:ptCount val="6"/>
                  <c:pt idx="1">
                    <c:v>0.05</c:v>
                  </c:pt>
                  <c:pt idx="2">
                    <c:v>2.0000000000000007E-2</c:v>
                  </c:pt>
                  <c:pt idx="3">
                    <c:v>1.2E-2</c:v>
                  </c:pt>
                  <c:pt idx="4">
                    <c:v>1.0999999999999998E-2</c:v>
                  </c:pt>
                </c:numCache>
              </c:numRef>
            </c:plus>
            <c:minus>
              <c:numRef>
                <c:f>Sheet1!$AD$7:$AI$7</c:f>
                <c:numCache>
                  <c:formatCode>General</c:formatCode>
                  <c:ptCount val="6"/>
                  <c:pt idx="1">
                    <c:v>0.05</c:v>
                  </c:pt>
                  <c:pt idx="2">
                    <c:v>2.0000000000000007E-2</c:v>
                  </c:pt>
                  <c:pt idx="3">
                    <c:v>1.2E-2</c:v>
                  </c:pt>
                  <c:pt idx="4">
                    <c:v>1.0999999999999998E-2</c:v>
                  </c:pt>
                </c:numCache>
              </c:numRef>
            </c:minus>
          </c:errBars>
          <c:xVal>
            <c:numRef>
              <c:f>Sheet1!$X$7:$AB$7</c:f>
              <c:numCache>
                <c:formatCode>General</c:formatCode>
                <c:ptCount val="5"/>
                <c:pt idx="0">
                  <c:v>1</c:v>
                </c:pt>
                <c:pt idx="1">
                  <c:v>3</c:v>
                </c:pt>
                <c:pt idx="2">
                  <c:v>5</c:v>
                </c:pt>
                <c:pt idx="3">
                  <c:v>9</c:v>
                </c:pt>
                <c:pt idx="4">
                  <c:v>24</c:v>
                </c:pt>
              </c:numCache>
            </c:numRef>
          </c:xVal>
          <c:yVal>
            <c:numRef>
              <c:f>Sheet1!$X$8:$AB$8</c:f>
              <c:numCache>
                <c:formatCode>0.00</c:formatCode>
                <c:ptCount val="5"/>
                <c:pt idx="1">
                  <c:v>0.87000000000000022</c:v>
                </c:pt>
                <c:pt idx="2">
                  <c:v>0.47000000000000008</c:v>
                </c:pt>
                <c:pt idx="3">
                  <c:v>0.38000000000000012</c:v>
                </c:pt>
                <c:pt idx="4">
                  <c:v>0.18000000000000005</c:v>
                </c:pt>
              </c:numCache>
            </c:numRef>
          </c:yVal>
        </c:ser>
        <c:ser>
          <c:idx val="5"/>
          <c:order val="1"/>
          <c:spPr>
            <a:ln>
              <a:solidFill>
                <a:schemeClr val="accent1"/>
              </a:solidFill>
              <a:prstDash val="sysDash"/>
            </a:ln>
          </c:spPr>
          <c:marker>
            <c:symbol val="none"/>
          </c:marker>
          <c:xVal>
            <c:numRef>
              <c:f>Sheet1!$AB$71:$AC$71</c:f>
              <c:numCache>
                <c:formatCode>General</c:formatCode>
                <c:ptCount val="2"/>
                <c:pt idx="0">
                  <c:v>1</c:v>
                </c:pt>
                <c:pt idx="1">
                  <c:v>3</c:v>
                </c:pt>
              </c:numCache>
            </c:numRef>
          </c:xVal>
          <c:yVal>
            <c:numRef>
              <c:f>Sheet1!$AB$72:$AC$72</c:f>
              <c:numCache>
                <c:formatCode>0.00</c:formatCode>
                <c:ptCount val="2"/>
                <c:pt idx="0" formatCode="General">
                  <c:v>2.6</c:v>
                </c:pt>
                <c:pt idx="1">
                  <c:v>0.87000000000000022</c:v>
                </c:pt>
              </c:numCache>
            </c:numRef>
          </c:yVal>
        </c:ser>
        <c:ser>
          <c:idx val="6"/>
          <c:order val="2"/>
          <c:spPr>
            <a:ln>
              <a:solidFill>
                <a:srgbClr val="4F81BD"/>
              </a:solidFill>
              <a:prstDash val="sysDash"/>
            </a:ln>
          </c:spPr>
          <c:marker>
            <c:symbol val="none"/>
          </c:marker>
          <c:xVal>
            <c:numRef>
              <c:f>Sheet1!$AD$71:$AE$71</c:f>
              <c:numCache>
                <c:formatCode>General</c:formatCode>
                <c:ptCount val="2"/>
                <c:pt idx="0">
                  <c:v>24</c:v>
                </c:pt>
                <c:pt idx="1">
                  <c:v>50</c:v>
                </c:pt>
              </c:numCache>
            </c:numRef>
          </c:xVal>
          <c:yVal>
            <c:numRef>
              <c:f>Sheet1!$AD$72:$AE$72</c:f>
              <c:numCache>
                <c:formatCode>0.00</c:formatCode>
                <c:ptCount val="2"/>
                <c:pt idx="0">
                  <c:v>0.18000000000000005</c:v>
                </c:pt>
                <c:pt idx="1">
                  <c:v>9.0000000000000024E-2</c:v>
                </c:pt>
              </c:numCache>
            </c:numRef>
          </c:yVal>
        </c:ser>
        <c:axId val="75894144"/>
        <c:axId val="75904512"/>
      </c:scatterChart>
      <c:scatterChart>
        <c:scatterStyle val="lineMarker"/>
        <c:ser>
          <c:idx val="2"/>
          <c:order val="3"/>
          <c:tx>
            <c:strRef>
              <c:f>Sheet1!$W$10</c:f>
              <c:strCache>
                <c:ptCount val="1"/>
                <c:pt idx="0">
                  <c:v>Water Soluble Active Soap Concentration (oil), mM/L</c:v>
                </c:pt>
              </c:strCache>
            </c:strRef>
          </c:tx>
          <c:spPr>
            <a:ln>
              <a:solidFill>
                <a:srgbClr val="4F81BD"/>
              </a:solidFill>
            </a:ln>
          </c:spPr>
          <c:marker>
            <c:symbol val="circle"/>
            <c:size val="10"/>
            <c:spPr>
              <a:noFill/>
              <a:ln>
                <a:solidFill>
                  <a:srgbClr val="4F81BD"/>
                </a:solidFill>
              </a:ln>
            </c:spPr>
          </c:marker>
          <c:errBars>
            <c:errDir val="y"/>
            <c:errBarType val="both"/>
            <c:errValType val="cust"/>
            <c:plus>
              <c:numRef>
                <c:f>Sheet1!$AJ$7:$AM$7</c:f>
                <c:numCache>
                  <c:formatCode>General</c:formatCode>
                  <c:ptCount val="4"/>
                  <c:pt idx="0">
                    <c:v>0.15000000000000005</c:v>
                  </c:pt>
                  <c:pt idx="1">
                    <c:v>0.11</c:v>
                  </c:pt>
                  <c:pt idx="2">
                    <c:v>0.11</c:v>
                  </c:pt>
                  <c:pt idx="3">
                    <c:v>0.27</c:v>
                  </c:pt>
                </c:numCache>
              </c:numRef>
            </c:plus>
            <c:minus>
              <c:numRef>
                <c:f>Sheet1!$AJ$7:$AM$7</c:f>
                <c:numCache>
                  <c:formatCode>General</c:formatCode>
                  <c:ptCount val="4"/>
                  <c:pt idx="0">
                    <c:v>0.15000000000000005</c:v>
                  </c:pt>
                  <c:pt idx="1">
                    <c:v>0.11</c:v>
                  </c:pt>
                  <c:pt idx="2">
                    <c:v>0.11</c:v>
                  </c:pt>
                  <c:pt idx="3">
                    <c:v>0.27</c:v>
                  </c:pt>
                </c:numCache>
              </c:numRef>
            </c:minus>
          </c:errBars>
          <c:xVal>
            <c:numRef>
              <c:f>Sheet1!$Y$7:$AB$7</c:f>
              <c:numCache>
                <c:formatCode>General</c:formatCode>
                <c:ptCount val="4"/>
                <c:pt idx="0">
                  <c:v>3</c:v>
                </c:pt>
                <c:pt idx="1">
                  <c:v>5</c:v>
                </c:pt>
                <c:pt idx="2">
                  <c:v>9</c:v>
                </c:pt>
                <c:pt idx="3">
                  <c:v>24</c:v>
                </c:pt>
              </c:numCache>
            </c:numRef>
          </c:xVal>
          <c:yVal>
            <c:numRef>
              <c:f>Sheet1!$Y$10:$AB$10</c:f>
              <c:numCache>
                <c:formatCode>0.00</c:formatCode>
                <c:ptCount val="4"/>
                <c:pt idx="0">
                  <c:v>1.03</c:v>
                </c:pt>
                <c:pt idx="1">
                  <c:v>0.8500000000000002</c:v>
                </c:pt>
                <c:pt idx="2">
                  <c:v>0.46</c:v>
                </c:pt>
                <c:pt idx="3">
                  <c:v>0.4</c:v>
                </c:pt>
              </c:numCache>
            </c:numRef>
          </c:yVal>
        </c:ser>
        <c:ser>
          <c:idx val="1"/>
          <c:order val="4"/>
          <c:tx>
            <c:strRef>
              <c:f>Sheet1!$W$9</c:f>
              <c:strCache>
                <c:ptCount val="1"/>
                <c:pt idx="0">
                  <c:v>IFT</c:v>
                </c:pt>
              </c:strCache>
            </c:strRef>
          </c:tx>
          <c:xVal>
            <c:numRef>
              <c:f>Sheet1!$X$7:$AC$7</c:f>
              <c:numCache>
                <c:formatCode>General</c:formatCode>
                <c:ptCount val="6"/>
                <c:pt idx="0">
                  <c:v>1</c:v>
                </c:pt>
                <c:pt idx="1">
                  <c:v>3</c:v>
                </c:pt>
                <c:pt idx="2">
                  <c:v>5</c:v>
                </c:pt>
                <c:pt idx="3">
                  <c:v>9</c:v>
                </c:pt>
                <c:pt idx="4">
                  <c:v>24</c:v>
                </c:pt>
                <c:pt idx="5">
                  <c:v>50</c:v>
                </c:pt>
              </c:numCache>
            </c:numRef>
          </c:xVal>
          <c:yVal>
            <c:numRef>
              <c:f>Sheet1!$X$9:$AC$9</c:f>
              <c:numCache>
                <c:formatCode>General</c:formatCode>
                <c:ptCount val="6"/>
                <c:pt idx="0">
                  <c:v>2.0000000000000009E-3</c:v>
                </c:pt>
                <c:pt idx="1">
                  <c:v>5.1000000000000004E-2</c:v>
                </c:pt>
                <c:pt idx="2">
                  <c:v>2.8000000000000001E-2</c:v>
                </c:pt>
                <c:pt idx="3">
                  <c:v>3.2000000000000015E-2</c:v>
                </c:pt>
                <c:pt idx="4">
                  <c:v>4.0000000000000015E-2</c:v>
                </c:pt>
                <c:pt idx="5">
                  <c:v>2.2680000000000002</c:v>
                </c:pt>
              </c:numCache>
            </c:numRef>
          </c:yVal>
        </c:ser>
        <c:ser>
          <c:idx val="3"/>
          <c:order val="5"/>
          <c:spPr>
            <a:ln>
              <a:solidFill>
                <a:srgbClr val="4F81BD"/>
              </a:solidFill>
              <a:prstDash val="sysDash"/>
            </a:ln>
          </c:spPr>
          <c:marker>
            <c:symbol val="none"/>
          </c:marker>
          <c:xVal>
            <c:numRef>
              <c:f>Sheet1!$AB$74:$AC$74</c:f>
              <c:numCache>
                <c:formatCode>General</c:formatCode>
                <c:ptCount val="2"/>
                <c:pt idx="0">
                  <c:v>1</c:v>
                </c:pt>
                <c:pt idx="1">
                  <c:v>3</c:v>
                </c:pt>
              </c:numCache>
            </c:numRef>
          </c:xVal>
          <c:yVal>
            <c:numRef>
              <c:f>Sheet1!$AB$75:$AC$75</c:f>
              <c:numCache>
                <c:formatCode>0.00</c:formatCode>
                <c:ptCount val="2"/>
                <c:pt idx="0" formatCode="General">
                  <c:v>3</c:v>
                </c:pt>
                <c:pt idx="1">
                  <c:v>1.03</c:v>
                </c:pt>
              </c:numCache>
            </c:numRef>
          </c:yVal>
        </c:ser>
        <c:ser>
          <c:idx val="4"/>
          <c:order val="6"/>
          <c:spPr>
            <a:ln>
              <a:solidFill>
                <a:srgbClr val="4F81BD"/>
              </a:solidFill>
              <a:prstDash val="sysDash"/>
            </a:ln>
          </c:spPr>
          <c:marker>
            <c:symbol val="none"/>
          </c:marker>
          <c:xVal>
            <c:numRef>
              <c:f>Sheet1!$AD$74:$AE$74</c:f>
              <c:numCache>
                <c:formatCode>General</c:formatCode>
                <c:ptCount val="2"/>
                <c:pt idx="0">
                  <c:v>24</c:v>
                </c:pt>
                <c:pt idx="1">
                  <c:v>50</c:v>
                </c:pt>
              </c:numCache>
            </c:numRef>
          </c:xVal>
          <c:yVal>
            <c:numRef>
              <c:f>Sheet1!$AD$75:$AE$75</c:f>
              <c:numCache>
                <c:formatCode>0.00</c:formatCode>
                <c:ptCount val="2"/>
                <c:pt idx="0">
                  <c:v>0.4</c:v>
                </c:pt>
                <c:pt idx="1">
                  <c:v>0.2</c:v>
                </c:pt>
              </c:numCache>
            </c:numRef>
          </c:yVal>
        </c:ser>
        <c:axId val="75912704"/>
        <c:axId val="75906432"/>
      </c:scatterChart>
      <c:valAx>
        <c:axId val="75894144"/>
        <c:scaling>
          <c:orientation val="minMax"/>
        </c:scaling>
        <c:axPos val="b"/>
        <c:title>
          <c:tx>
            <c:rich>
              <a:bodyPr/>
              <a:lstStyle/>
              <a:p>
                <a:pPr>
                  <a:defRPr sz="2000"/>
                </a:pPr>
                <a:r>
                  <a:rPr lang="en-US" sz="2000"/>
                  <a:t>Water Oil Ratio</a:t>
                </a:r>
              </a:p>
            </c:rich>
          </c:tx>
          <c:layout/>
        </c:title>
        <c:numFmt formatCode="General" sourceLinked="1"/>
        <c:tickLblPos val="nextTo"/>
        <c:txPr>
          <a:bodyPr/>
          <a:lstStyle/>
          <a:p>
            <a:pPr>
              <a:defRPr sz="1400" b="1"/>
            </a:pPr>
            <a:endParaRPr lang="en-US"/>
          </a:p>
        </c:txPr>
        <c:crossAx val="75904512"/>
        <c:crossesAt val="1.0000000000000007E-2"/>
        <c:crossBetween val="midCat"/>
      </c:valAx>
      <c:valAx>
        <c:axId val="75904512"/>
        <c:scaling>
          <c:logBase val="10"/>
          <c:orientation val="minMax"/>
          <c:max val="10"/>
          <c:min val="1.0000000000000007E-2"/>
        </c:scaling>
        <c:axPos val="l"/>
        <c:title>
          <c:tx>
            <c:rich>
              <a:bodyPr rot="-5400000" vert="horz"/>
              <a:lstStyle/>
              <a:p>
                <a:pPr>
                  <a:defRPr sz="2000"/>
                </a:pPr>
                <a:r>
                  <a:rPr lang="en-US" sz="2000">
                    <a:solidFill>
                      <a:schemeClr val="accent1"/>
                    </a:solidFill>
                  </a:rPr>
                  <a:t>Soap Concentration,</a:t>
                </a:r>
                <a:r>
                  <a:rPr lang="en-US" sz="2000" baseline="0">
                    <a:solidFill>
                      <a:schemeClr val="accent1"/>
                    </a:solidFill>
                  </a:rPr>
                  <a:t> mMol/L</a:t>
                </a:r>
                <a:endParaRPr lang="en-US" sz="2000">
                  <a:solidFill>
                    <a:schemeClr val="accent1"/>
                  </a:solidFill>
                </a:endParaRPr>
              </a:p>
            </c:rich>
          </c:tx>
          <c:layout>
            <c:manualLayout>
              <c:xMode val="edge"/>
              <c:yMode val="edge"/>
              <c:x val="2.4714865187306146E-3"/>
              <c:y val="0.18423155438903471"/>
            </c:manualLayout>
          </c:layout>
        </c:title>
        <c:numFmt formatCode="0.E+00" sourceLinked="0"/>
        <c:tickLblPos val="nextTo"/>
        <c:spPr>
          <a:ln>
            <a:solidFill>
              <a:schemeClr val="accent1"/>
            </a:solidFill>
          </a:ln>
        </c:spPr>
        <c:txPr>
          <a:bodyPr/>
          <a:lstStyle/>
          <a:p>
            <a:pPr>
              <a:defRPr sz="1400" b="1">
                <a:solidFill>
                  <a:schemeClr val="accent1"/>
                </a:solidFill>
              </a:defRPr>
            </a:pPr>
            <a:endParaRPr lang="en-US"/>
          </a:p>
        </c:txPr>
        <c:crossAx val="75894144"/>
        <c:crosses val="autoZero"/>
        <c:crossBetween val="midCat"/>
      </c:valAx>
      <c:valAx>
        <c:axId val="75906432"/>
        <c:scaling>
          <c:logBase val="10"/>
          <c:orientation val="minMax"/>
        </c:scaling>
        <c:axPos val="r"/>
        <c:title>
          <c:tx>
            <c:rich>
              <a:bodyPr rot="-5400000" vert="horz"/>
              <a:lstStyle/>
              <a:p>
                <a:pPr>
                  <a:defRPr sz="2000"/>
                </a:pPr>
                <a:r>
                  <a:rPr lang="en-US" sz="2000">
                    <a:solidFill>
                      <a:srgbClr val="FF0000"/>
                    </a:solidFill>
                  </a:rPr>
                  <a:t>IFT,</a:t>
                </a:r>
                <a:r>
                  <a:rPr lang="en-US" sz="2000" baseline="0">
                    <a:solidFill>
                      <a:srgbClr val="FF0000"/>
                    </a:solidFill>
                  </a:rPr>
                  <a:t> mN/m</a:t>
                </a:r>
                <a:endParaRPr lang="en-US" sz="2000">
                  <a:solidFill>
                    <a:srgbClr val="FF0000"/>
                  </a:solidFill>
                </a:endParaRPr>
              </a:p>
            </c:rich>
          </c:tx>
          <c:layout>
            <c:manualLayout>
              <c:xMode val="edge"/>
              <c:yMode val="edge"/>
              <c:x val="0.95424111190646621"/>
              <c:y val="0.35588548653640534"/>
            </c:manualLayout>
          </c:layout>
        </c:title>
        <c:numFmt formatCode="0.E+00" sourceLinked="0"/>
        <c:tickLblPos val="nextTo"/>
        <c:spPr>
          <a:ln>
            <a:solidFill>
              <a:srgbClr val="FF0000"/>
            </a:solidFill>
          </a:ln>
        </c:spPr>
        <c:txPr>
          <a:bodyPr/>
          <a:lstStyle/>
          <a:p>
            <a:pPr>
              <a:defRPr sz="1400" b="1">
                <a:solidFill>
                  <a:srgbClr val="FF0000"/>
                </a:solidFill>
              </a:defRPr>
            </a:pPr>
            <a:endParaRPr lang="en-US"/>
          </a:p>
        </c:txPr>
        <c:crossAx val="75912704"/>
        <c:crosses val="max"/>
        <c:crossBetween val="midCat"/>
      </c:valAx>
      <c:valAx>
        <c:axId val="75912704"/>
        <c:scaling>
          <c:orientation val="minMax"/>
        </c:scaling>
        <c:delete val="1"/>
        <c:axPos val="b"/>
        <c:numFmt formatCode="General" sourceLinked="1"/>
        <c:tickLblPos val="none"/>
        <c:crossAx val="75906432"/>
        <c:crosses val="autoZero"/>
        <c:crossBetween val="midCat"/>
      </c:valAx>
    </c:plotArea>
    <c:legend>
      <c:legendPos val="r"/>
      <c:legendEntry>
        <c:idx val="0"/>
        <c:txPr>
          <a:bodyPr/>
          <a:lstStyle/>
          <a:p>
            <a:pPr>
              <a:defRPr sz="1400" b="1">
                <a:solidFill>
                  <a:schemeClr val="tx1"/>
                </a:solidFill>
              </a:defRPr>
            </a:pPr>
            <a:endParaRPr lang="en-US"/>
          </a:p>
        </c:txPr>
      </c:legendEntry>
      <c:legendEntry>
        <c:idx val="1"/>
        <c:delete val="1"/>
      </c:legendEntry>
      <c:legendEntry>
        <c:idx val="2"/>
        <c:delete val="1"/>
      </c:legendEntry>
      <c:legendEntry>
        <c:idx val="3"/>
        <c:txPr>
          <a:bodyPr/>
          <a:lstStyle/>
          <a:p>
            <a:pPr>
              <a:defRPr sz="1400" b="1">
                <a:solidFill>
                  <a:schemeClr val="tx1"/>
                </a:solidFill>
              </a:defRPr>
            </a:pPr>
            <a:endParaRPr lang="en-US"/>
          </a:p>
        </c:txPr>
      </c:legendEntry>
      <c:legendEntry>
        <c:idx val="4"/>
        <c:txPr>
          <a:bodyPr/>
          <a:lstStyle/>
          <a:p>
            <a:pPr>
              <a:defRPr sz="1400" b="1">
                <a:solidFill>
                  <a:schemeClr val="tx1"/>
                </a:solidFill>
              </a:defRPr>
            </a:pPr>
            <a:endParaRPr lang="en-US"/>
          </a:p>
        </c:txPr>
      </c:legendEntry>
      <c:layout>
        <c:manualLayout>
          <c:xMode val="edge"/>
          <c:yMode val="edge"/>
          <c:x val="0.26139596754951094"/>
          <c:y val="0.73249110527850703"/>
          <c:w val="0.60805964471832363"/>
          <c:h val="0.11839836687080781"/>
        </c:manualLayout>
      </c:layout>
      <c:txPr>
        <a:bodyPr/>
        <a:lstStyle/>
        <a:p>
          <a:pPr>
            <a:defRPr sz="1400" b="1">
              <a:solidFill>
                <a:schemeClr val="tx1"/>
              </a:solidFill>
            </a:defRPr>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475893533442498"/>
          <c:y val="4.6585133503313947E-2"/>
          <c:w val="0.85042000622405656"/>
          <c:h val="0.83543926758942466"/>
        </c:manualLayout>
      </c:layout>
      <c:scatterChart>
        <c:scatterStyle val="lineMarker"/>
        <c:ser>
          <c:idx val="1"/>
          <c:order val="1"/>
          <c:tx>
            <c:strRef>
              <c:f>'MCP-IFT'!$B$225</c:f>
              <c:strCache>
                <c:ptCount val="1"/>
                <c:pt idx="0">
                  <c:v>0.1% Na2CO3  at 25°C</c:v>
                </c:pt>
              </c:strCache>
            </c:strRef>
          </c:tx>
          <c:xVal>
            <c:numRef>
              <c:f>'MCP-IFT'!$O$226:$O$245</c:f>
              <c:numCache>
                <c:formatCode>General</c:formatCode>
                <c:ptCount val="20"/>
                <c:pt idx="0">
                  <c:v>0</c:v>
                </c:pt>
                <c:pt idx="1">
                  <c:v>1</c:v>
                </c:pt>
                <c:pt idx="2">
                  <c:v>2</c:v>
                </c:pt>
                <c:pt idx="3">
                  <c:v>3</c:v>
                </c:pt>
                <c:pt idx="4">
                  <c:v>5</c:v>
                </c:pt>
                <c:pt idx="5">
                  <c:v>6</c:v>
                </c:pt>
                <c:pt idx="6">
                  <c:v>8</c:v>
                </c:pt>
                <c:pt idx="7">
                  <c:v>10</c:v>
                </c:pt>
                <c:pt idx="8">
                  <c:v>14</c:v>
                </c:pt>
                <c:pt idx="9">
                  <c:v>18</c:v>
                </c:pt>
                <c:pt idx="10">
                  <c:v>28</c:v>
                </c:pt>
                <c:pt idx="11">
                  <c:v>39</c:v>
                </c:pt>
                <c:pt idx="12">
                  <c:v>43</c:v>
                </c:pt>
                <c:pt idx="13">
                  <c:v>50</c:v>
                </c:pt>
                <c:pt idx="14">
                  <c:v>53</c:v>
                </c:pt>
                <c:pt idx="15">
                  <c:v>59</c:v>
                </c:pt>
                <c:pt idx="16">
                  <c:v>68</c:v>
                </c:pt>
                <c:pt idx="17">
                  <c:v>83</c:v>
                </c:pt>
                <c:pt idx="18">
                  <c:v>90</c:v>
                </c:pt>
                <c:pt idx="19">
                  <c:v>100</c:v>
                </c:pt>
              </c:numCache>
            </c:numRef>
          </c:xVal>
          <c:yVal>
            <c:numRef>
              <c:f>'MCP-IFT'!$P$226:$P$245</c:f>
              <c:numCache>
                <c:formatCode>0.000</c:formatCode>
                <c:ptCount val="20"/>
                <c:pt idx="0">
                  <c:v>0.77839793377777444</c:v>
                </c:pt>
                <c:pt idx="1">
                  <c:v>0.52469299206847753</c:v>
                </c:pt>
                <c:pt idx="2">
                  <c:v>0.43103250426956496</c:v>
                </c:pt>
                <c:pt idx="3">
                  <c:v>0.451599455709288</c:v>
                </c:pt>
                <c:pt idx="4">
                  <c:v>0.52001869026174097</c:v>
                </c:pt>
                <c:pt idx="5">
                  <c:v>0.62375795006638957</c:v>
                </c:pt>
                <c:pt idx="6">
                  <c:v>0.73825167360021393</c:v>
                </c:pt>
                <c:pt idx="7">
                  <c:v>0.97489950850392693</c:v>
                </c:pt>
                <c:pt idx="8">
                  <c:v>1.2829131376096918</c:v>
                </c:pt>
                <c:pt idx="9">
                  <c:v>1.570660851543342</c:v>
                </c:pt>
                <c:pt idx="10">
                  <c:v>2.1044791979328088</c:v>
                </c:pt>
                <c:pt idx="11">
                  <c:v>2.3016868872561447</c:v>
                </c:pt>
                <c:pt idx="12">
                  <c:v>2.8180790983886137</c:v>
                </c:pt>
                <c:pt idx="13">
                  <c:v>3.035409958214307</c:v>
                </c:pt>
                <c:pt idx="14">
                  <c:v>3.1458495452616022</c:v>
                </c:pt>
                <c:pt idx="15">
                  <c:v>3.407916083225746</c:v>
                </c:pt>
                <c:pt idx="16">
                  <c:v>5.2274476135414956</c:v>
                </c:pt>
                <c:pt idx="17">
                  <c:v>5.2274476135414956</c:v>
                </c:pt>
                <c:pt idx="18">
                  <c:v>5.2274476135414956</c:v>
                </c:pt>
                <c:pt idx="19">
                  <c:v>5.2274476135414956</c:v>
                </c:pt>
              </c:numCache>
            </c:numRef>
          </c:yVal>
        </c:ser>
        <c:ser>
          <c:idx val="2"/>
          <c:order val="2"/>
          <c:tx>
            <c:strRef>
              <c:f>'MCP-IFT'!$B$247</c:f>
              <c:strCache>
                <c:ptCount val="1"/>
                <c:pt idx="0">
                  <c:v>0.1% Na2CO3  at 54°C</c:v>
                </c:pt>
              </c:strCache>
            </c:strRef>
          </c:tx>
          <c:xVal>
            <c:numRef>
              <c:f>'MCP-IFT'!$O$248:$O$254</c:f>
              <c:numCache>
                <c:formatCode>General</c:formatCode>
                <c:ptCount val="7"/>
                <c:pt idx="0">
                  <c:v>0</c:v>
                </c:pt>
                <c:pt idx="1">
                  <c:v>3</c:v>
                </c:pt>
                <c:pt idx="2">
                  <c:v>5</c:v>
                </c:pt>
                <c:pt idx="3">
                  <c:v>10</c:v>
                </c:pt>
                <c:pt idx="4">
                  <c:v>20</c:v>
                </c:pt>
                <c:pt idx="5">
                  <c:v>63</c:v>
                </c:pt>
                <c:pt idx="6">
                  <c:v>93</c:v>
                </c:pt>
              </c:numCache>
            </c:numRef>
          </c:xVal>
          <c:yVal>
            <c:numRef>
              <c:f>'MCP-IFT'!$P$248:$P$254</c:f>
              <c:numCache>
                <c:formatCode>0.000</c:formatCode>
                <c:ptCount val="7"/>
                <c:pt idx="0">
                  <c:v>3.0609095324962752</c:v>
                </c:pt>
                <c:pt idx="1">
                  <c:v>5.3129236393796146</c:v>
                </c:pt>
                <c:pt idx="2">
                  <c:v>5.3129236393796146</c:v>
                </c:pt>
                <c:pt idx="3">
                  <c:v>5.602744379715495</c:v>
                </c:pt>
                <c:pt idx="4">
                  <c:v>5.602744379715495</c:v>
                </c:pt>
                <c:pt idx="5">
                  <c:v>5.602744379715495</c:v>
                </c:pt>
                <c:pt idx="6">
                  <c:v>5.602744379715495</c:v>
                </c:pt>
              </c:numCache>
            </c:numRef>
          </c:yVal>
        </c:ser>
        <c:ser>
          <c:idx val="3"/>
          <c:order val="3"/>
          <c:tx>
            <c:strRef>
              <c:f>'MCP-IFT'!$B$330</c:f>
              <c:strCache>
                <c:ptCount val="1"/>
                <c:pt idx="0">
                  <c:v>0.2% Na2CO3  at 25°C</c:v>
                </c:pt>
              </c:strCache>
            </c:strRef>
          </c:tx>
          <c:xVal>
            <c:numRef>
              <c:f>'MCP-IFT'!$O$331:$O$355</c:f>
              <c:numCache>
                <c:formatCode>General</c:formatCode>
                <c:ptCount val="25"/>
                <c:pt idx="0">
                  <c:v>0</c:v>
                </c:pt>
                <c:pt idx="1">
                  <c:v>1</c:v>
                </c:pt>
                <c:pt idx="2">
                  <c:v>3</c:v>
                </c:pt>
                <c:pt idx="3">
                  <c:v>5</c:v>
                </c:pt>
                <c:pt idx="4">
                  <c:v>6</c:v>
                </c:pt>
                <c:pt idx="5">
                  <c:v>7</c:v>
                </c:pt>
                <c:pt idx="6">
                  <c:v>8</c:v>
                </c:pt>
                <c:pt idx="7">
                  <c:v>10</c:v>
                </c:pt>
                <c:pt idx="8">
                  <c:v>11</c:v>
                </c:pt>
                <c:pt idx="9">
                  <c:v>12</c:v>
                </c:pt>
                <c:pt idx="10">
                  <c:v>13</c:v>
                </c:pt>
                <c:pt idx="11">
                  <c:v>14</c:v>
                </c:pt>
                <c:pt idx="12">
                  <c:v>15</c:v>
                </c:pt>
                <c:pt idx="13">
                  <c:v>16</c:v>
                </c:pt>
                <c:pt idx="14">
                  <c:v>20</c:v>
                </c:pt>
                <c:pt idx="15">
                  <c:v>22</c:v>
                </c:pt>
                <c:pt idx="16">
                  <c:v>24</c:v>
                </c:pt>
                <c:pt idx="17">
                  <c:v>34</c:v>
                </c:pt>
                <c:pt idx="18">
                  <c:v>46</c:v>
                </c:pt>
                <c:pt idx="19">
                  <c:v>54</c:v>
                </c:pt>
                <c:pt idx="20">
                  <c:v>56</c:v>
                </c:pt>
                <c:pt idx="21">
                  <c:v>66</c:v>
                </c:pt>
                <c:pt idx="22">
                  <c:v>76</c:v>
                </c:pt>
                <c:pt idx="23">
                  <c:v>86</c:v>
                </c:pt>
                <c:pt idx="24">
                  <c:v>101</c:v>
                </c:pt>
              </c:numCache>
            </c:numRef>
          </c:xVal>
          <c:yVal>
            <c:numRef>
              <c:f>'MCP-IFT'!$P$331:$P$355</c:f>
              <c:numCache>
                <c:formatCode>0.000</c:formatCode>
                <c:ptCount val="25"/>
                <c:pt idx="0">
                  <c:v>5.3418231075423588E-2</c:v>
                </c:pt>
                <c:pt idx="1">
                  <c:v>1.8217435418221704E-2</c:v>
                </c:pt>
                <c:pt idx="2">
                  <c:v>2.7099489296208267E-2</c:v>
                </c:pt>
                <c:pt idx="3">
                  <c:v>3.4263876693296204E-2</c:v>
                </c:pt>
                <c:pt idx="4">
                  <c:v>4.2770183088297109E-2</c:v>
                </c:pt>
                <c:pt idx="5">
                  <c:v>4.2770183088297109E-2</c:v>
                </c:pt>
                <c:pt idx="6">
                  <c:v>5.7902051372570401E-2</c:v>
                </c:pt>
                <c:pt idx="7">
                  <c:v>7.6366984180784414E-2</c:v>
                </c:pt>
                <c:pt idx="8">
                  <c:v>0.115258050475792</c:v>
                </c:pt>
                <c:pt idx="9">
                  <c:v>0.15446690306639499</c:v>
                </c:pt>
                <c:pt idx="10">
                  <c:v>0.189172711476667</c:v>
                </c:pt>
                <c:pt idx="11">
                  <c:v>0.32031155964845703</c:v>
                </c:pt>
                <c:pt idx="12">
                  <c:v>0.43114076927688438</c:v>
                </c:pt>
                <c:pt idx="13">
                  <c:v>0.56673432640188692</c:v>
                </c:pt>
                <c:pt idx="14">
                  <c:v>0.77754234482658802</c:v>
                </c:pt>
                <c:pt idx="15">
                  <c:v>0.8434186009561585</c:v>
                </c:pt>
                <c:pt idx="16">
                  <c:v>0.8434186009561585</c:v>
                </c:pt>
                <c:pt idx="17">
                  <c:v>1.0724223866599178</c:v>
                </c:pt>
                <c:pt idx="18">
                  <c:v>3.9445421691505977</c:v>
                </c:pt>
                <c:pt idx="19">
                  <c:v>3.9445421691505977</c:v>
                </c:pt>
                <c:pt idx="20">
                  <c:v>4.0932625648721563</c:v>
                </c:pt>
                <c:pt idx="21">
                  <c:v>4.2470282925394862</c:v>
                </c:pt>
                <c:pt idx="22">
                  <c:v>4.2344724138429823</c:v>
                </c:pt>
                <c:pt idx="23">
                  <c:v>4.3915757400953446</c:v>
                </c:pt>
                <c:pt idx="24">
                  <c:v>4.3915757400953446</c:v>
                </c:pt>
              </c:numCache>
            </c:numRef>
          </c:yVal>
        </c:ser>
        <c:ser>
          <c:idx val="4"/>
          <c:order val="4"/>
          <c:tx>
            <c:strRef>
              <c:f>'MCP-IFT'!$B$357</c:f>
              <c:strCache>
                <c:ptCount val="1"/>
                <c:pt idx="0">
                  <c:v>0.2% Na2CO3  at 54°C</c:v>
                </c:pt>
              </c:strCache>
            </c:strRef>
          </c:tx>
          <c:xVal>
            <c:numRef>
              <c:f>'MCP-IFT'!$O$358:$O$368</c:f>
              <c:numCache>
                <c:formatCode>General</c:formatCode>
                <c:ptCount val="11"/>
                <c:pt idx="0">
                  <c:v>0</c:v>
                </c:pt>
                <c:pt idx="1">
                  <c:v>1</c:v>
                </c:pt>
                <c:pt idx="2">
                  <c:v>2</c:v>
                </c:pt>
                <c:pt idx="3">
                  <c:v>3</c:v>
                </c:pt>
                <c:pt idx="4">
                  <c:v>5</c:v>
                </c:pt>
                <c:pt idx="5">
                  <c:v>6</c:v>
                </c:pt>
                <c:pt idx="6">
                  <c:v>8</c:v>
                </c:pt>
                <c:pt idx="7">
                  <c:v>9</c:v>
                </c:pt>
                <c:pt idx="8">
                  <c:v>13</c:v>
                </c:pt>
                <c:pt idx="9">
                  <c:v>63</c:v>
                </c:pt>
                <c:pt idx="10">
                  <c:v>93</c:v>
                </c:pt>
              </c:numCache>
            </c:numRef>
          </c:xVal>
          <c:yVal>
            <c:numRef>
              <c:f>'MCP-IFT'!$P$358:$P$368</c:f>
              <c:numCache>
                <c:formatCode>0.000</c:formatCode>
                <c:ptCount val="11"/>
                <c:pt idx="0">
                  <c:v>6.4553110773922506E-2</c:v>
                </c:pt>
                <c:pt idx="1">
                  <c:v>4.1227810968865686E-2</c:v>
                </c:pt>
                <c:pt idx="2">
                  <c:v>0.88775343667141393</c:v>
                </c:pt>
                <c:pt idx="3">
                  <c:v>1.4056842303601289</c:v>
                </c:pt>
                <c:pt idx="4">
                  <c:v>1.9342447787283041</c:v>
                </c:pt>
                <c:pt idx="5">
                  <c:v>1.9522045735231621</c:v>
                </c:pt>
                <c:pt idx="6">
                  <c:v>1.940670155198102</c:v>
                </c:pt>
                <c:pt idx="7">
                  <c:v>2.0091781653830987</c:v>
                </c:pt>
                <c:pt idx="8">
                  <c:v>6.0103620331973184</c:v>
                </c:pt>
                <c:pt idx="9">
                  <c:v>6.0103620331973184</c:v>
                </c:pt>
                <c:pt idx="10">
                  <c:v>6.0103620331973184</c:v>
                </c:pt>
              </c:numCache>
            </c:numRef>
          </c:yVal>
        </c:ser>
        <c:ser>
          <c:idx val="5"/>
          <c:order val="5"/>
          <c:tx>
            <c:strRef>
              <c:f>'MCP-IFT'!$B$190</c:f>
              <c:strCache>
                <c:ptCount val="1"/>
                <c:pt idx="0">
                  <c:v>0.5% Na2CO3  at 25°C</c:v>
                </c:pt>
              </c:strCache>
            </c:strRef>
          </c:tx>
          <c:xVal>
            <c:numRef>
              <c:f>'MCP-IFT'!$O$191:$O$200</c:f>
              <c:numCache>
                <c:formatCode>General</c:formatCode>
                <c:ptCount val="10"/>
                <c:pt idx="0">
                  <c:v>0</c:v>
                </c:pt>
                <c:pt idx="1">
                  <c:v>2</c:v>
                </c:pt>
                <c:pt idx="2">
                  <c:v>3</c:v>
                </c:pt>
                <c:pt idx="3">
                  <c:v>5</c:v>
                </c:pt>
                <c:pt idx="4">
                  <c:v>8</c:v>
                </c:pt>
                <c:pt idx="5">
                  <c:v>10</c:v>
                </c:pt>
                <c:pt idx="6">
                  <c:v>12</c:v>
                </c:pt>
                <c:pt idx="7">
                  <c:v>15</c:v>
                </c:pt>
                <c:pt idx="8">
                  <c:v>45</c:v>
                </c:pt>
                <c:pt idx="9">
                  <c:v>89</c:v>
                </c:pt>
              </c:numCache>
            </c:numRef>
          </c:xVal>
          <c:yVal>
            <c:numRef>
              <c:f>'MCP-IFT'!$P$191:$P$200</c:f>
              <c:numCache>
                <c:formatCode>0.000</c:formatCode>
                <c:ptCount val="10"/>
                <c:pt idx="0">
                  <c:v>2.8644065413648511E-2</c:v>
                </c:pt>
                <c:pt idx="1">
                  <c:v>2.8558878649169405E-2</c:v>
                </c:pt>
                <c:pt idx="2">
                  <c:v>3.2246167408020159E-2</c:v>
                </c:pt>
                <c:pt idx="3">
                  <c:v>0.18758744425244675</c:v>
                </c:pt>
                <c:pt idx="4">
                  <c:v>0.40973808253690075</c:v>
                </c:pt>
                <c:pt idx="5">
                  <c:v>0.5251209798109383</c:v>
                </c:pt>
                <c:pt idx="6">
                  <c:v>0.83088676799713357</c:v>
                </c:pt>
                <c:pt idx="7">
                  <c:v>1.1055759818204851</c:v>
                </c:pt>
                <c:pt idx="8">
                  <c:v>4.680174241758758</c:v>
                </c:pt>
                <c:pt idx="9">
                  <c:v>4.680174241758758</c:v>
                </c:pt>
              </c:numCache>
            </c:numRef>
          </c:yVal>
        </c:ser>
        <c:ser>
          <c:idx val="6"/>
          <c:order val="6"/>
          <c:tx>
            <c:strRef>
              <c:f>'MCP-IFT'!$B$204</c:f>
              <c:strCache>
                <c:ptCount val="1"/>
                <c:pt idx="0">
                  <c:v>0.5% Na2CO3  at 54°C</c:v>
                </c:pt>
              </c:strCache>
            </c:strRef>
          </c:tx>
          <c:xVal>
            <c:numRef>
              <c:f>'MCP-IFT'!$O$205:$O$223</c:f>
              <c:numCache>
                <c:formatCode>General</c:formatCode>
                <c:ptCount val="19"/>
                <c:pt idx="0">
                  <c:v>2</c:v>
                </c:pt>
                <c:pt idx="1">
                  <c:v>3</c:v>
                </c:pt>
                <c:pt idx="2">
                  <c:v>4</c:v>
                </c:pt>
                <c:pt idx="3">
                  <c:v>6</c:v>
                </c:pt>
                <c:pt idx="4">
                  <c:v>8</c:v>
                </c:pt>
                <c:pt idx="5">
                  <c:v>9</c:v>
                </c:pt>
                <c:pt idx="6">
                  <c:v>10</c:v>
                </c:pt>
                <c:pt idx="7">
                  <c:v>11</c:v>
                </c:pt>
                <c:pt idx="8">
                  <c:v>12</c:v>
                </c:pt>
                <c:pt idx="9">
                  <c:v>14</c:v>
                </c:pt>
                <c:pt idx="10">
                  <c:v>22</c:v>
                </c:pt>
                <c:pt idx="11">
                  <c:v>32</c:v>
                </c:pt>
                <c:pt idx="12">
                  <c:v>37</c:v>
                </c:pt>
                <c:pt idx="13">
                  <c:v>39</c:v>
                </c:pt>
                <c:pt idx="14">
                  <c:v>41</c:v>
                </c:pt>
                <c:pt idx="15">
                  <c:v>43</c:v>
                </c:pt>
                <c:pt idx="16">
                  <c:v>63</c:v>
                </c:pt>
                <c:pt idx="17">
                  <c:v>83</c:v>
                </c:pt>
                <c:pt idx="18">
                  <c:v>100</c:v>
                </c:pt>
              </c:numCache>
            </c:numRef>
          </c:xVal>
          <c:yVal>
            <c:numRef>
              <c:f>'MCP-IFT'!$P$205:$P$223</c:f>
              <c:numCache>
                <c:formatCode>0.000</c:formatCode>
                <c:ptCount val="19"/>
                <c:pt idx="0">
                  <c:v>6.2314033633816664E-2</c:v>
                </c:pt>
                <c:pt idx="1">
                  <c:v>0.23953599452002569</c:v>
                </c:pt>
                <c:pt idx="2">
                  <c:v>0.51408738322901459</c:v>
                </c:pt>
                <c:pt idx="3">
                  <c:v>0.50953460225161551</c:v>
                </c:pt>
                <c:pt idx="4">
                  <c:v>0.59960230282172355</c:v>
                </c:pt>
                <c:pt idx="5">
                  <c:v>0.92077404758505244</c:v>
                </c:pt>
                <c:pt idx="6">
                  <c:v>1.4179843655684505</c:v>
                </c:pt>
                <c:pt idx="7">
                  <c:v>1.5929519555373599</c:v>
                </c:pt>
                <c:pt idx="8">
                  <c:v>1.7811834359298819</c:v>
                </c:pt>
                <c:pt idx="9">
                  <c:v>1.847267192086951</c:v>
                </c:pt>
                <c:pt idx="10">
                  <c:v>1.8980065574861851</c:v>
                </c:pt>
                <c:pt idx="11">
                  <c:v>1.8980065574861851</c:v>
                </c:pt>
                <c:pt idx="12">
                  <c:v>1.8980065574861851</c:v>
                </c:pt>
                <c:pt idx="13">
                  <c:v>2.4933103287420195</c:v>
                </c:pt>
                <c:pt idx="14">
                  <c:v>3.1298174358986177</c:v>
                </c:pt>
                <c:pt idx="15">
                  <c:v>3.5617663057862172</c:v>
                </c:pt>
                <c:pt idx="16">
                  <c:v>3.5617663057862172</c:v>
                </c:pt>
                <c:pt idx="17">
                  <c:v>3.5617663057862172</c:v>
                </c:pt>
                <c:pt idx="18">
                  <c:v>3.5302231432579489</c:v>
                </c:pt>
              </c:numCache>
            </c:numRef>
          </c:yVal>
        </c:ser>
        <c:ser>
          <c:idx val="7"/>
          <c:order val="7"/>
          <c:tx>
            <c:strRef>
              <c:f>'MCP-IFT'!$B$297</c:f>
              <c:strCache>
                <c:ptCount val="1"/>
                <c:pt idx="0">
                  <c:v>1.0% Na2CO3  at 25°C</c:v>
                </c:pt>
              </c:strCache>
            </c:strRef>
          </c:tx>
          <c:xVal>
            <c:numRef>
              <c:f>'MCP-IFT'!$O$298:$O$311</c:f>
              <c:numCache>
                <c:formatCode>General</c:formatCode>
                <c:ptCount val="14"/>
                <c:pt idx="0">
                  <c:v>0</c:v>
                </c:pt>
                <c:pt idx="1">
                  <c:v>1</c:v>
                </c:pt>
                <c:pt idx="2">
                  <c:v>2</c:v>
                </c:pt>
                <c:pt idx="3">
                  <c:v>3</c:v>
                </c:pt>
                <c:pt idx="4">
                  <c:v>4</c:v>
                </c:pt>
                <c:pt idx="5">
                  <c:v>6</c:v>
                </c:pt>
                <c:pt idx="6">
                  <c:v>8</c:v>
                </c:pt>
                <c:pt idx="7">
                  <c:v>11</c:v>
                </c:pt>
                <c:pt idx="8">
                  <c:v>16</c:v>
                </c:pt>
                <c:pt idx="9">
                  <c:v>21</c:v>
                </c:pt>
                <c:pt idx="10">
                  <c:v>31</c:v>
                </c:pt>
                <c:pt idx="11">
                  <c:v>40</c:v>
                </c:pt>
                <c:pt idx="12">
                  <c:v>72</c:v>
                </c:pt>
                <c:pt idx="13">
                  <c:v>126</c:v>
                </c:pt>
              </c:numCache>
            </c:numRef>
          </c:xVal>
          <c:yVal>
            <c:numRef>
              <c:f>'MCP-IFT'!$P$298:$P$311</c:f>
              <c:numCache>
                <c:formatCode>0.000</c:formatCode>
                <c:ptCount val="14"/>
                <c:pt idx="0">
                  <c:v>5.2356322715145134E-2</c:v>
                </c:pt>
                <c:pt idx="1">
                  <c:v>8.5465715811196122E-2</c:v>
                </c:pt>
                <c:pt idx="2">
                  <c:v>0.12047323437199618</c:v>
                </c:pt>
                <c:pt idx="3">
                  <c:v>0.24282944140295351</c:v>
                </c:pt>
                <c:pt idx="4">
                  <c:v>0.52433701248841669</c:v>
                </c:pt>
                <c:pt idx="5">
                  <c:v>0.54935960202208256</c:v>
                </c:pt>
                <c:pt idx="6">
                  <c:v>0.63260145127220013</c:v>
                </c:pt>
                <c:pt idx="7">
                  <c:v>0.79279686379354064</c:v>
                </c:pt>
                <c:pt idx="8">
                  <c:v>1.0232312259190768</c:v>
                </c:pt>
                <c:pt idx="9">
                  <c:v>1.2034632096135978</c:v>
                </c:pt>
                <c:pt idx="10">
                  <c:v>1.3512874498002163</c:v>
                </c:pt>
                <c:pt idx="11">
                  <c:v>1.4522455120356959</c:v>
                </c:pt>
                <c:pt idx="12">
                  <c:v>2.9268052028496787</c:v>
                </c:pt>
                <c:pt idx="13">
                  <c:v>2.9813661520372912</c:v>
                </c:pt>
              </c:numCache>
            </c:numRef>
          </c:yVal>
        </c:ser>
        <c:ser>
          <c:idx val="8"/>
          <c:order val="8"/>
          <c:tx>
            <c:strRef>
              <c:f>'MCP-IFT'!$B$313</c:f>
              <c:strCache>
                <c:ptCount val="1"/>
                <c:pt idx="0">
                  <c:v>1.0% Na2CO3  at 54°C</c:v>
                </c:pt>
              </c:strCache>
            </c:strRef>
          </c:tx>
          <c:xVal>
            <c:numRef>
              <c:f>'MCP-IFT'!$O$314:$O$327</c:f>
              <c:numCache>
                <c:formatCode>General</c:formatCode>
                <c:ptCount val="14"/>
                <c:pt idx="0">
                  <c:v>0</c:v>
                </c:pt>
                <c:pt idx="1">
                  <c:v>1</c:v>
                </c:pt>
                <c:pt idx="2">
                  <c:v>2</c:v>
                </c:pt>
                <c:pt idx="3">
                  <c:v>3</c:v>
                </c:pt>
                <c:pt idx="4">
                  <c:v>5</c:v>
                </c:pt>
                <c:pt idx="5">
                  <c:v>9</c:v>
                </c:pt>
                <c:pt idx="6">
                  <c:v>13</c:v>
                </c:pt>
                <c:pt idx="7">
                  <c:v>18</c:v>
                </c:pt>
                <c:pt idx="8">
                  <c:v>20</c:v>
                </c:pt>
                <c:pt idx="9">
                  <c:v>23</c:v>
                </c:pt>
                <c:pt idx="10">
                  <c:v>33</c:v>
                </c:pt>
                <c:pt idx="11">
                  <c:v>37</c:v>
                </c:pt>
                <c:pt idx="12">
                  <c:v>57</c:v>
                </c:pt>
                <c:pt idx="13">
                  <c:v>97</c:v>
                </c:pt>
              </c:numCache>
            </c:numRef>
          </c:xVal>
          <c:yVal>
            <c:numRef>
              <c:f>'MCP-IFT'!$P$314:$P$327</c:f>
              <c:numCache>
                <c:formatCode>0.000</c:formatCode>
                <c:ptCount val="14"/>
                <c:pt idx="0">
                  <c:v>0.24833121229644145</c:v>
                </c:pt>
                <c:pt idx="1">
                  <c:v>0.45270698451754332</c:v>
                </c:pt>
                <c:pt idx="2">
                  <c:v>0.81460500841364591</c:v>
                </c:pt>
                <c:pt idx="3">
                  <c:v>0.92627295545232258</c:v>
                </c:pt>
                <c:pt idx="4">
                  <c:v>1.0943510440525361</c:v>
                </c:pt>
                <c:pt idx="5">
                  <c:v>1.5584746456214698</c:v>
                </c:pt>
                <c:pt idx="6">
                  <c:v>1.5584746456214698</c:v>
                </c:pt>
                <c:pt idx="7">
                  <c:v>1.5538603634882611</c:v>
                </c:pt>
                <c:pt idx="8">
                  <c:v>1.7307770046795081</c:v>
                </c:pt>
                <c:pt idx="9">
                  <c:v>1.7307770046795081</c:v>
                </c:pt>
                <c:pt idx="10">
                  <c:v>2.1210103271901182</c:v>
                </c:pt>
                <c:pt idx="11">
                  <c:v>2.1210103271901182</c:v>
                </c:pt>
                <c:pt idx="12">
                  <c:v>2.1210103271901182</c:v>
                </c:pt>
                <c:pt idx="13">
                  <c:v>2.1210103271901182</c:v>
                </c:pt>
              </c:numCache>
            </c:numRef>
          </c:yVal>
        </c:ser>
        <c:ser>
          <c:idx val="9"/>
          <c:order val="9"/>
          <c:tx>
            <c:strRef>
              <c:f>'MCP-IFT'!$B$372</c:f>
              <c:strCache>
                <c:ptCount val="1"/>
                <c:pt idx="0">
                  <c:v>1.4% Na2CO3  at 25°C</c:v>
                </c:pt>
              </c:strCache>
            </c:strRef>
          </c:tx>
          <c:xVal>
            <c:numRef>
              <c:f>'MCP-IFT'!$O$373:$O$391</c:f>
              <c:numCache>
                <c:formatCode>General</c:formatCode>
                <c:ptCount val="19"/>
                <c:pt idx="0">
                  <c:v>0</c:v>
                </c:pt>
                <c:pt idx="1">
                  <c:v>1</c:v>
                </c:pt>
                <c:pt idx="2">
                  <c:v>2</c:v>
                </c:pt>
                <c:pt idx="3">
                  <c:v>3</c:v>
                </c:pt>
                <c:pt idx="4">
                  <c:v>4</c:v>
                </c:pt>
                <c:pt idx="5">
                  <c:v>6</c:v>
                </c:pt>
                <c:pt idx="6">
                  <c:v>7</c:v>
                </c:pt>
                <c:pt idx="7">
                  <c:v>8</c:v>
                </c:pt>
                <c:pt idx="8">
                  <c:v>9</c:v>
                </c:pt>
                <c:pt idx="9">
                  <c:v>10</c:v>
                </c:pt>
                <c:pt idx="10">
                  <c:v>11</c:v>
                </c:pt>
                <c:pt idx="11">
                  <c:v>15</c:v>
                </c:pt>
                <c:pt idx="12">
                  <c:v>17</c:v>
                </c:pt>
                <c:pt idx="13">
                  <c:v>19</c:v>
                </c:pt>
                <c:pt idx="14">
                  <c:v>26</c:v>
                </c:pt>
                <c:pt idx="15">
                  <c:v>35</c:v>
                </c:pt>
                <c:pt idx="16">
                  <c:v>45</c:v>
                </c:pt>
                <c:pt idx="17">
                  <c:v>80</c:v>
                </c:pt>
                <c:pt idx="18">
                  <c:v>100</c:v>
                </c:pt>
              </c:numCache>
            </c:numRef>
          </c:xVal>
          <c:yVal>
            <c:numRef>
              <c:f>'MCP-IFT'!$P$373:$P$391</c:f>
              <c:numCache>
                <c:formatCode>0.000</c:formatCode>
                <c:ptCount val="19"/>
                <c:pt idx="0">
                  <c:v>8.0061073545638725E-2</c:v>
                </c:pt>
                <c:pt idx="1">
                  <c:v>9.4870112398485765E-2</c:v>
                </c:pt>
                <c:pt idx="2">
                  <c:v>0.16289600919865097</c:v>
                </c:pt>
                <c:pt idx="3">
                  <c:v>0.227601975560279</c:v>
                </c:pt>
                <c:pt idx="4">
                  <c:v>0.49631639817362444</c:v>
                </c:pt>
                <c:pt idx="5">
                  <c:v>0.9129169712878995</c:v>
                </c:pt>
                <c:pt idx="6">
                  <c:v>1.0334482899491291</c:v>
                </c:pt>
                <c:pt idx="7">
                  <c:v>1.119297598775675</c:v>
                </c:pt>
                <c:pt idx="8">
                  <c:v>1.1606904755697751</c:v>
                </c:pt>
                <c:pt idx="9">
                  <c:v>1.1606904755697751</c:v>
                </c:pt>
                <c:pt idx="10">
                  <c:v>1.2065860201602181</c:v>
                </c:pt>
                <c:pt idx="11">
                  <c:v>1.2536757481788838</c:v>
                </c:pt>
                <c:pt idx="12">
                  <c:v>1.2800878092771921</c:v>
                </c:pt>
                <c:pt idx="13">
                  <c:v>3.3284985532833637</c:v>
                </c:pt>
                <c:pt idx="14">
                  <c:v>3.4539923623936399</c:v>
                </c:pt>
                <c:pt idx="15">
                  <c:v>3.44376589172836</c:v>
                </c:pt>
                <c:pt idx="16">
                  <c:v>3.3186436406943267</c:v>
                </c:pt>
                <c:pt idx="17">
                  <c:v>3.5837435426670257</c:v>
                </c:pt>
                <c:pt idx="18">
                  <c:v>3.5731329088364414</c:v>
                </c:pt>
              </c:numCache>
            </c:numRef>
          </c:yVal>
        </c:ser>
        <c:ser>
          <c:idx val="10"/>
          <c:order val="10"/>
          <c:tx>
            <c:strRef>
              <c:f>'MCP-IFT'!$B$393</c:f>
              <c:strCache>
                <c:ptCount val="1"/>
                <c:pt idx="0">
                  <c:v>1.4% Na2CO3  at 54°C</c:v>
                </c:pt>
              </c:strCache>
            </c:strRef>
          </c:tx>
          <c:xVal>
            <c:numRef>
              <c:f>'MCP-IFT'!$O$394:$O$411</c:f>
              <c:numCache>
                <c:formatCode>General</c:formatCode>
                <c:ptCount val="18"/>
                <c:pt idx="0">
                  <c:v>0</c:v>
                </c:pt>
                <c:pt idx="1">
                  <c:v>1</c:v>
                </c:pt>
                <c:pt idx="2">
                  <c:v>2</c:v>
                </c:pt>
                <c:pt idx="3">
                  <c:v>2.5</c:v>
                </c:pt>
                <c:pt idx="4">
                  <c:v>3</c:v>
                </c:pt>
                <c:pt idx="5">
                  <c:v>4</c:v>
                </c:pt>
                <c:pt idx="6">
                  <c:v>5</c:v>
                </c:pt>
                <c:pt idx="7">
                  <c:v>6</c:v>
                </c:pt>
                <c:pt idx="8">
                  <c:v>7</c:v>
                </c:pt>
                <c:pt idx="9">
                  <c:v>10</c:v>
                </c:pt>
                <c:pt idx="10">
                  <c:v>11</c:v>
                </c:pt>
                <c:pt idx="11">
                  <c:v>12</c:v>
                </c:pt>
                <c:pt idx="12">
                  <c:v>13</c:v>
                </c:pt>
                <c:pt idx="13">
                  <c:v>14</c:v>
                </c:pt>
                <c:pt idx="14">
                  <c:v>15</c:v>
                </c:pt>
                <c:pt idx="15">
                  <c:v>25</c:v>
                </c:pt>
                <c:pt idx="16">
                  <c:v>55</c:v>
                </c:pt>
                <c:pt idx="17">
                  <c:v>85</c:v>
                </c:pt>
              </c:numCache>
            </c:numRef>
          </c:xVal>
          <c:yVal>
            <c:numRef>
              <c:f>'MCP-IFT'!$P$394:$P$411</c:f>
              <c:numCache>
                <c:formatCode>0.000</c:formatCode>
                <c:ptCount val="18"/>
                <c:pt idx="0">
                  <c:v>0.17248527287573845</c:v>
                </c:pt>
                <c:pt idx="1">
                  <c:v>0.10448400427863233</c:v>
                </c:pt>
                <c:pt idx="2">
                  <c:v>0.15955180499696145</c:v>
                </c:pt>
                <c:pt idx="3">
                  <c:v>0.26499187618339393</c:v>
                </c:pt>
                <c:pt idx="4">
                  <c:v>0.62239463241376025</c:v>
                </c:pt>
                <c:pt idx="5">
                  <c:v>0.98845634845554331</c:v>
                </c:pt>
                <c:pt idx="6">
                  <c:v>1.0675328563319899</c:v>
                </c:pt>
                <c:pt idx="7">
                  <c:v>1.123905442163005</c:v>
                </c:pt>
                <c:pt idx="8">
                  <c:v>1.2216073026594496</c:v>
                </c:pt>
                <c:pt idx="9">
                  <c:v>2.0608207797787799</c:v>
                </c:pt>
                <c:pt idx="10">
                  <c:v>2.2301602454369527</c:v>
                </c:pt>
                <c:pt idx="11">
                  <c:v>2.2969415412396001</c:v>
                </c:pt>
                <c:pt idx="12">
                  <c:v>2.4782576296489567</c:v>
                </c:pt>
                <c:pt idx="13">
                  <c:v>2.5723883502546427</c:v>
                </c:pt>
                <c:pt idx="14">
                  <c:v>2.7677404897694111</c:v>
                </c:pt>
                <c:pt idx="15">
                  <c:v>2.7677404897694111</c:v>
                </c:pt>
                <c:pt idx="16">
                  <c:v>2.7677404897694111</c:v>
                </c:pt>
                <c:pt idx="17">
                  <c:v>2.7677404897694111</c:v>
                </c:pt>
              </c:numCache>
            </c:numRef>
          </c:yVal>
        </c:ser>
        <c:ser>
          <c:idx val="11"/>
          <c:order val="11"/>
          <c:tx>
            <c:strRef>
              <c:f>'MCP-IFT'!$B$63</c:f>
              <c:strCache>
                <c:ptCount val="1"/>
                <c:pt idx="0">
                  <c:v>1.6% Na2CO3  at 25°C</c:v>
                </c:pt>
              </c:strCache>
            </c:strRef>
          </c:tx>
          <c:xVal>
            <c:numRef>
              <c:f>'MCP-IFT'!$O$64:$O$73</c:f>
              <c:numCache>
                <c:formatCode>General</c:formatCode>
                <c:ptCount val="10"/>
                <c:pt idx="0">
                  <c:v>0</c:v>
                </c:pt>
                <c:pt idx="1">
                  <c:v>5</c:v>
                </c:pt>
                <c:pt idx="2">
                  <c:v>8</c:v>
                </c:pt>
                <c:pt idx="3">
                  <c:v>15</c:v>
                </c:pt>
                <c:pt idx="4">
                  <c:v>22</c:v>
                </c:pt>
                <c:pt idx="5">
                  <c:v>35</c:v>
                </c:pt>
                <c:pt idx="6">
                  <c:v>50</c:v>
                </c:pt>
                <c:pt idx="7">
                  <c:v>68</c:v>
                </c:pt>
                <c:pt idx="8">
                  <c:v>70</c:v>
                </c:pt>
                <c:pt idx="9">
                  <c:v>79</c:v>
                </c:pt>
              </c:numCache>
            </c:numRef>
          </c:xVal>
          <c:yVal>
            <c:numRef>
              <c:f>'MCP-IFT'!$P$64:$P$73</c:f>
              <c:numCache>
                <c:formatCode>0.000</c:formatCode>
                <c:ptCount val="10"/>
                <c:pt idx="0">
                  <c:v>9.3191880841010225E-2</c:v>
                </c:pt>
                <c:pt idx="1">
                  <c:v>0.89274593810652392</c:v>
                </c:pt>
                <c:pt idx="2">
                  <c:v>1.0074238517357679</c:v>
                </c:pt>
                <c:pt idx="3">
                  <c:v>3.0224335432477401</c:v>
                </c:pt>
                <c:pt idx="4">
                  <c:v>2.814024608595064</c:v>
                </c:pt>
                <c:pt idx="5">
                  <c:v>2.9169883505092522</c:v>
                </c:pt>
                <c:pt idx="6">
                  <c:v>3.0314088420745309</c:v>
                </c:pt>
                <c:pt idx="7">
                  <c:v>2.899779017257873</c:v>
                </c:pt>
                <c:pt idx="8">
                  <c:v>3.0046021158212737</c:v>
                </c:pt>
                <c:pt idx="9">
                  <c:v>3.0046021158212737</c:v>
                </c:pt>
              </c:numCache>
            </c:numRef>
          </c:yVal>
        </c:ser>
        <c:ser>
          <c:idx val="12"/>
          <c:order val="12"/>
          <c:tx>
            <c:strRef>
              <c:f>'MCP-IFT'!$B$77</c:f>
              <c:strCache>
                <c:ptCount val="1"/>
                <c:pt idx="0">
                  <c:v>1.6% Na2CO3  at 54°C</c:v>
                </c:pt>
              </c:strCache>
            </c:strRef>
          </c:tx>
          <c:xVal>
            <c:numRef>
              <c:f>'MCP-IFT'!$O$78:$O$87</c:f>
              <c:numCache>
                <c:formatCode>General</c:formatCode>
                <c:ptCount val="10"/>
                <c:pt idx="0">
                  <c:v>0</c:v>
                </c:pt>
                <c:pt idx="1">
                  <c:v>5</c:v>
                </c:pt>
                <c:pt idx="2">
                  <c:v>10</c:v>
                </c:pt>
                <c:pt idx="3">
                  <c:v>15</c:v>
                </c:pt>
                <c:pt idx="4">
                  <c:v>20</c:v>
                </c:pt>
                <c:pt idx="5">
                  <c:v>40</c:v>
                </c:pt>
                <c:pt idx="6">
                  <c:v>50</c:v>
                </c:pt>
                <c:pt idx="7">
                  <c:v>60</c:v>
                </c:pt>
                <c:pt idx="8">
                  <c:v>70</c:v>
                </c:pt>
                <c:pt idx="9">
                  <c:v>80</c:v>
                </c:pt>
              </c:numCache>
            </c:numRef>
          </c:xVal>
          <c:yVal>
            <c:numRef>
              <c:f>'MCP-IFT'!$P$78:$P$87</c:f>
              <c:numCache>
                <c:formatCode>0.000</c:formatCode>
                <c:ptCount val="10"/>
                <c:pt idx="0">
                  <c:v>0.76251429488690659</c:v>
                </c:pt>
                <c:pt idx="1">
                  <c:v>2.902925713704378</c:v>
                </c:pt>
                <c:pt idx="2">
                  <c:v>4.3379468085222745</c:v>
                </c:pt>
                <c:pt idx="3">
                  <c:v>3.8881158830635627</c:v>
                </c:pt>
                <c:pt idx="4">
                  <c:v>3.8996276928517877</c:v>
                </c:pt>
                <c:pt idx="5">
                  <c:v>4.04228310903191</c:v>
                </c:pt>
                <c:pt idx="6">
                  <c:v>3.358983660022079</c:v>
                </c:pt>
                <c:pt idx="7">
                  <c:v>4.04228310903191</c:v>
                </c:pt>
                <c:pt idx="8">
                  <c:v>4.04228310903191</c:v>
                </c:pt>
                <c:pt idx="9">
                  <c:v>4.04228310903191</c:v>
                </c:pt>
              </c:numCache>
            </c:numRef>
          </c:yVal>
        </c:ser>
        <c:ser>
          <c:idx val="13"/>
          <c:order val="13"/>
          <c:tx>
            <c:strRef>
              <c:f>'MCP-IFT'!$B$92</c:f>
              <c:strCache>
                <c:ptCount val="1"/>
                <c:pt idx="0">
                  <c:v>2.0% Na2CO3  at 25°C</c:v>
                </c:pt>
              </c:strCache>
            </c:strRef>
          </c:tx>
          <c:xVal>
            <c:numRef>
              <c:f>'MCP-IFT'!$O$93:$O$107</c:f>
              <c:numCache>
                <c:formatCode>General</c:formatCode>
                <c:ptCount val="15"/>
                <c:pt idx="0">
                  <c:v>0</c:v>
                </c:pt>
                <c:pt idx="1">
                  <c:v>3</c:v>
                </c:pt>
                <c:pt idx="2">
                  <c:v>5</c:v>
                </c:pt>
                <c:pt idx="3">
                  <c:v>6</c:v>
                </c:pt>
                <c:pt idx="4">
                  <c:v>8</c:v>
                </c:pt>
                <c:pt idx="5">
                  <c:v>13</c:v>
                </c:pt>
                <c:pt idx="6">
                  <c:v>28</c:v>
                </c:pt>
                <c:pt idx="7">
                  <c:v>38</c:v>
                </c:pt>
                <c:pt idx="8">
                  <c:v>40</c:v>
                </c:pt>
                <c:pt idx="9">
                  <c:v>43</c:v>
                </c:pt>
                <c:pt idx="10">
                  <c:v>53</c:v>
                </c:pt>
                <c:pt idx="11">
                  <c:v>63</c:v>
                </c:pt>
                <c:pt idx="12">
                  <c:v>73</c:v>
                </c:pt>
                <c:pt idx="13">
                  <c:v>88</c:v>
                </c:pt>
                <c:pt idx="14">
                  <c:v>113</c:v>
                </c:pt>
              </c:numCache>
            </c:numRef>
          </c:xVal>
          <c:yVal>
            <c:numRef>
              <c:f>'MCP-IFT'!$P$93:$P$107</c:f>
              <c:numCache>
                <c:formatCode>0.000</c:formatCode>
                <c:ptCount val="15"/>
                <c:pt idx="0">
                  <c:v>7.8800011401964409E-2</c:v>
                </c:pt>
                <c:pt idx="1">
                  <c:v>9.395787387781733E-2</c:v>
                </c:pt>
                <c:pt idx="2">
                  <c:v>0.11120515484847709</c:v>
                </c:pt>
                <c:pt idx="3">
                  <c:v>0.17608178554236281</c:v>
                </c:pt>
                <c:pt idx="4">
                  <c:v>0.5665365206587345</c:v>
                </c:pt>
                <c:pt idx="5">
                  <c:v>0.88467140530577193</c:v>
                </c:pt>
                <c:pt idx="6">
                  <c:v>1.121100914675166</c:v>
                </c:pt>
                <c:pt idx="7">
                  <c:v>2.4327889848450943</c:v>
                </c:pt>
                <c:pt idx="8">
                  <c:v>2.0527803373509501</c:v>
                </c:pt>
                <c:pt idx="9">
                  <c:v>2.12357376500995</c:v>
                </c:pt>
                <c:pt idx="10">
                  <c:v>2.190982689864474</c:v>
                </c:pt>
                <c:pt idx="11">
                  <c:v>2.3403473915906248</c:v>
                </c:pt>
                <c:pt idx="12">
                  <c:v>2.3403473915906248</c:v>
                </c:pt>
                <c:pt idx="13">
                  <c:v>3.1391456557730377</c:v>
                </c:pt>
                <c:pt idx="14">
                  <c:v>3.1391456557730377</c:v>
                </c:pt>
              </c:numCache>
            </c:numRef>
          </c:yVal>
        </c:ser>
        <c:ser>
          <c:idx val="14"/>
          <c:order val="14"/>
          <c:tx>
            <c:strRef>
              <c:f>'MCP-IFT'!$B$112</c:f>
              <c:strCache>
                <c:ptCount val="1"/>
                <c:pt idx="0">
                  <c:v>2.0% Na2CO3  at 54°C</c:v>
                </c:pt>
              </c:strCache>
            </c:strRef>
          </c:tx>
          <c:xVal>
            <c:numRef>
              <c:f>'MCP-IFT'!$O$113:$O$124</c:f>
              <c:numCache>
                <c:formatCode>General</c:formatCode>
                <c:ptCount val="12"/>
                <c:pt idx="0">
                  <c:v>0</c:v>
                </c:pt>
                <c:pt idx="1">
                  <c:v>2</c:v>
                </c:pt>
                <c:pt idx="2">
                  <c:v>5</c:v>
                </c:pt>
                <c:pt idx="3">
                  <c:v>8</c:v>
                </c:pt>
                <c:pt idx="4">
                  <c:v>10</c:v>
                </c:pt>
                <c:pt idx="5">
                  <c:v>15</c:v>
                </c:pt>
                <c:pt idx="6">
                  <c:v>20</c:v>
                </c:pt>
                <c:pt idx="7">
                  <c:v>30</c:v>
                </c:pt>
                <c:pt idx="8">
                  <c:v>45</c:v>
                </c:pt>
                <c:pt idx="9">
                  <c:v>85</c:v>
                </c:pt>
                <c:pt idx="10">
                  <c:v>95</c:v>
                </c:pt>
                <c:pt idx="11">
                  <c:v>115</c:v>
                </c:pt>
              </c:numCache>
            </c:numRef>
          </c:xVal>
          <c:yVal>
            <c:numRef>
              <c:f>'MCP-IFT'!$P$113:$P$124</c:f>
              <c:numCache>
                <c:formatCode>0.000</c:formatCode>
                <c:ptCount val="12"/>
                <c:pt idx="0">
                  <c:v>0.10363574834214226</c:v>
                </c:pt>
                <c:pt idx="1">
                  <c:v>0.32967694931658204</c:v>
                </c:pt>
                <c:pt idx="2">
                  <c:v>0.79334115367145364</c:v>
                </c:pt>
                <c:pt idx="3">
                  <c:v>1.0227479413596501</c:v>
                </c:pt>
                <c:pt idx="4">
                  <c:v>1.2439704558834102</c:v>
                </c:pt>
                <c:pt idx="5">
                  <c:v>1.3381716906210031</c:v>
                </c:pt>
                <c:pt idx="6">
                  <c:v>1.3302535323155711</c:v>
                </c:pt>
                <c:pt idx="7">
                  <c:v>2.8866501651247622</c:v>
                </c:pt>
                <c:pt idx="8">
                  <c:v>2.6994158892670108</c:v>
                </c:pt>
                <c:pt idx="9">
                  <c:v>2.6994158892670108</c:v>
                </c:pt>
                <c:pt idx="10">
                  <c:v>2.6913998108726851</c:v>
                </c:pt>
                <c:pt idx="11">
                  <c:v>2.6834193858772082</c:v>
                </c:pt>
              </c:numCache>
            </c:numRef>
          </c:yVal>
        </c:ser>
        <c:ser>
          <c:idx val="15"/>
          <c:order val="15"/>
          <c:tx>
            <c:strRef>
              <c:f>'MCP-IFT'!$B$153</c:f>
              <c:strCache>
                <c:ptCount val="1"/>
                <c:pt idx="0">
                  <c:v>2.5% Na2CO3  at 25°C</c:v>
                </c:pt>
              </c:strCache>
            </c:strRef>
          </c:tx>
          <c:xVal>
            <c:numRef>
              <c:f>'MCP-IFT'!$O$154:$O$167</c:f>
              <c:numCache>
                <c:formatCode>General</c:formatCode>
                <c:ptCount val="14"/>
                <c:pt idx="0">
                  <c:v>0</c:v>
                </c:pt>
                <c:pt idx="1">
                  <c:v>1</c:v>
                </c:pt>
                <c:pt idx="2">
                  <c:v>3</c:v>
                </c:pt>
                <c:pt idx="3">
                  <c:v>5</c:v>
                </c:pt>
                <c:pt idx="4">
                  <c:v>7</c:v>
                </c:pt>
                <c:pt idx="5">
                  <c:v>8</c:v>
                </c:pt>
                <c:pt idx="6">
                  <c:v>9</c:v>
                </c:pt>
                <c:pt idx="7">
                  <c:v>10</c:v>
                </c:pt>
                <c:pt idx="8">
                  <c:v>13</c:v>
                </c:pt>
                <c:pt idx="9">
                  <c:v>15</c:v>
                </c:pt>
                <c:pt idx="10">
                  <c:v>45</c:v>
                </c:pt>
                <c:pt idx="11">
                  <c:v>50</c:v>
                </c:pt>
                <c:pt idx="12">
                  <c:v>65</c:v>
                </c:pt>
                <c:pt idx="13">
                  <c:v>90</c:v>
                </c:pt>
              </c:numCache>
            </c:numRef>
          </c:xVal>
          <c:yVal>
            <c:numRef>
              <c:f>'MCP-IFT'!$P$154:$P$167</c:f>
              <c:numCache>
                <c:formatCode>0.000</c:formatCode>
                <c:ptCount val="14"/>
                <c:pt idx="0">
                  <c:v>8.1868489540523198E-2</c:v>
                </c:pt>
                <c:pt idx="1">
                  <c:v>0.107685891533444</c:v>
                </c:pt>
                <c:pt idx="2">
                  <c:v>0.34148617266572384</c:v>
                </c:pt>
                <c:pt idx="3">
                  <c:v>0.28363900215973675</c:v>
                </c:pt>
                <c:pt idx="4">
                  <c:v>0.33935305243948832</c:v>
                </c:pt>
                <c:pt idx="5">
                  <c:v>0.48659575268331579</c:v>
                </c:pt>
                <c:pt idx="6">
                  <c:v>0.63570672690132901</c:v>
                </c:pt>
                <c:pt idx="7">
                  <c:v>0.77660894720940965</c:v>
                </c:pt>
                <c:pt idx="8">
                  <c:v>0.98028264580601387</c:v>
                </c:pt>
                <c:pt idx="9">
                  <c:v>1.1146028766640501</c:v>
                </c:pt>
                <c:pt idx="10">
                  <c:v>2.5230596056352321</c:v>
                </c:pt>
                <c:pt idx="11">
                  <c:v>2.616747492066942</c:v>
                </c:pt>
                <c:pt idx="12">
                  <c:v>2.616747492066942</c:v>
                </c:pt>
                <c:pt idx="13">
                  <c:v>2.616747492066942</c:v>
                </c:pt>
              </c:numCache>
            </c:numRef>
          </c:yVal>
        </c:ser>
        <c:ser>
          <c:idx val="16"/>
          <c:order val="16"/>
          <c:tx>
            <c:strRef>
              <c:f>'MCP-IFT'!$B$153</c:f>
              <c:strCache>
                <c:ptCount val="1"/>
                <c:pt idx="0">
                  <c:v>2.5% Na2CO3  at 25°C</c:v>
                </c:pt>
              </c:strCache>
            </c:strRef>
          </c:tx>
          <c:xVal>
            <c:numRef>
              <c:f>'MCP-IFT'!$O$154:$O$167</c:f>
              <c:numCache>
                <c:formatCode>General</c:formatCode>
                <c:ptCount val="14"/>
                <c:pt idx="0">
                  <c:v>0</c:v>
                </c:pt>
                <c:pt idx="1">
                  <c:v>1</c:v>
                </c:pt>
                <c:pt idx="2">
                  <c:v>3</c:v>
                </c:pt>
                <c:pt idx="3">
                  <c:v>5</c:v>
                </c:pt>
                <c:pt idx="4">
                  <c:v>7</c:v>
                </c:pt>
                <c:pt idx="5">
                  <c:v>8</c:v>
                </c:pt>
                <c:pt idx="6">
                  <c:v>9</c:v>
                </c:pt>
                <c:pt idx="7">
                  <c:v>10</c:v>
                </c:pt>
                <c:pt idx="8">
                  <c:v>13</c:v>
                </c:pt>
                <c:pt idx="9">
                  <c:v>15</c:v>
                </c:pt>
                <c:pt idx="10">
                  <c:v>45</c:v>
                </c:pt>
                <c:pt idx="11">
                  <c:v>50</c:v>
                </c:pt>
                <c:pt idx="12">
                  <c:v>65</c:v>
                </c:pt>
                <c:pt idx="13">
                  <c:v>90</c:v>
                </c:pt>
              </c:numCache>
            </c:numRef>
          </c:xVal>
          <c:yVal>
            <c:numRef>
              <c:f>'MCP-IFT'!$P$154:$P$167</c:f>
              <c:numCache>
                <c:formatCode>0.000</c:formatCode>
                <c:ptCount val="14"/>
                <c:pt idx="0">
                  <c:v>8.1868489540523198E-2</c:v>
                </c:pt>
                <c:pt idx="1">
                  <c:v>0.107685891533444</c:v>
                </c:pt>
                <c:pt idx="2">
                  <c:v>0.34148617266572384</c:v>
                </c:pt>
                <c:pt idx="3">
                  <c:v>0.28363900215973675</c:v>
                </c:pt>
                <c:pt idx="4">
                  <c:v>0.33935305243948832</c:v>
                </c:pt>
                <c:pt idx="5">
                  <c:v>0.48659575268331579</c:v>
                </c:pt>
                <c:pt idx="6">
                  <c:v>0.63570672690132901</c:v>
                </c:pt>
                <c:pt idx="7">
                  <c:v>0.77660894720940965</c:v>
                </c:pt>
                <c:pt idx="8">
                  <c:v>0.98028264580601387</c:v>
                </c:pt>
                <c:pt idx="9">
                  <c:v>1.1146028766640501</c:v>
                </c:pt>
                <c:pt idx="10">
                  <c:v>2.5230596056352321</c:v>
                </c:pt>
                <c:pt idx="11">
                  <c:v>2.616747492066942</c:v>
                </c:pt>
                <c:pt idx="12">
                  <c:v>2.616747492066942</c:v>
                </c:pt>
                <c:pt idx="13">
                  <c:v>2.616747492066942</c:v>
                </c:pt>
              </c:numCache>
            </c:numRef>
          </c:yVal>
        </c:ser>
        <c:ser>
          <c:idx val="17"/>
          <c:order val="17"/>
          <c:tx>
            <c:strRef>
              <c:f>'MCP-IFT'!$B$130</c:f>
              <c:strCache>
                <c:ptCount val="1"/>
                <c:pt idx="0">
                  <c:v>3.0% Na2CO3 at 25°C</c:v>
                </c:pt>
              </c:strCache>
            </c:strRef>
          </c:tx>
          <c:xVal>
            <c:numRef>
              <c:f>'MCP-IFT'!$O$131:$O$140</c:f>
              <c:numCache>
                <c:formatCode>General</c:formatCode>
                <c:ptCount val="10"/>
                <c:pt idx="0">
                  <c:v>0</c:v>
                </c:pt>
                <c:pt idx="1">
                  <c:v>1</c:v>
                </c:pt>
                <c:pt idx="2">
                  <c:v>3</c:v>
                </c:pt>
                <c:pt idx="3">
                  <c:v>5</c:v>
                </c:pt>
                <c:pt idx="4">
                  <c:v>6</c:v>
                </c:pt>
                <c:pt idx="5">
                  <c:v>7</c:v>
                </c:pt>
                <c:pt idx="6">
                  <c:v>10</c:v>
                </c:pt>
                <c:pt idx="7">
                  <c:v>30</c:v>
                </c:pt>
                <c:pt idx="8">
                  <c:v>40</c:v>
                </c:pt>
                <c:pt idx="9">
                  <c:v>90</c:v>
                </c:pt>
              </c:numCache>
            </c:numRef>
          </c:xVal>
          <c:yVal>
            <c:numRef>
              <c:f>'MCP-IFT'!$P$131:$P$140</c:f>
              <c:numCache>
                <c:formatCode>0.000</c:formatCode>
                <c:ptCount val="10"/>
                <c:pt idx="0">
                  <c:v>0.10389021371592302</c:v>
                </c:pt>
                <c:pt idx="1">
                  <c:v>0.16219705148498201</c:v>
                </c:pt>
                <c:pt idx="2">
                  <c:v>0.25679463971567101</c:v>
                </c:pt>
                <c:pt idx="3">
                  <c:v>0.38217859553068262</c:v>
                </c:pt>
                <c:pt idx="4">
                  <c:v>1.3226525765719843</c:v>
                </c:pt>
                <c:pt idx="5">
                  <c:v>1.5406442389178758</c:v>
                </c:pt>
                <c:pt idx="6">
                  <c:v>2.8500209836417367</c:v>
                </c:pt>
                <c:pt idx="7">
                  <c:v>2.8500209836417367</c:v>
                </c:pt>
                <c:pt idx="8">
                  <c:v>2.8500209836417367</c:v>
                </c:pt>
                <c:pt idx="9">
                  <c:v>2.8500209836417367</c:v>
                </c:pt>
              </c:numCache>
            </c:numRef>
          </c:yVal>
        </c:ser>
        <c:ser>
          <c:idx val="18"/>
          <c:order val="18"/>
          <c:tx>
            <c:strRef>
              <c:f>'MCP-IFT'!$B$142</c:f>
              <c:strCache>
                <c:ptCount val="1"/>
                <c:pt idx="0">
                  <c:v>3.0% Na2CO3 at 54°C</c:v>
                </c:pt>
              </c:strCache>
            </c:strRef>
          </c:tx>
          <c:xVal>
            <c:numRef>
              <c:f>'MCP-IFT'!$O$143:$O$151</c:f>
              <c:numCache>
                <c:formatCode>General</c:formatCode>
                <c:ptCount val="9"/>
                <c:pt idx="0">
                  <c:v>0</c:v>
                </c:pt>
                <c:pt idx="1">
                  <c:v>1</c:v>
                </c:pt>
                <c:pt idx="2">
                  <c:v>2</c:v>
                </c:pt>
                <c:pt idx="3">
                  <c:v>3</c:v>
                </c:pt>
                <c:pt idx="4">
                  <c:v>4</c:v>
                </c:pt>
                <c:pt idx="5">
                  <c:v>6</c:v>
                </c:pt>
                <c:pt idx="6">
                  <c:v>36</c:v>
                </c:pt>
                <c:pt idx="7">
                  <c:v>56</c:v>
                </c:pt>
                <c:pt idx="8">
                  <c:v>96</c:v>
                </c:pt>
              </c:numCache>
            </c:numRef>
          </c:xVal>
          <c:yVal>
            <c:numRef>
              <c:f>'MCP-IFT'!$P$143:$P$151</c:f>
              <c:numCache>
                <c:formatCode>0.000</c:formatCode>
                <c:ptCount val="9"/>
                <c:pt idx="0">
                  <c:v>0.16669334178614839</c:v>
                </c:pt>
                <c:pt idx="1">
                  <c:v>0.33128204184876703</c:v>
                </c:pt>
                <c:pt idx="2">
                  <c:v>0.96667414202136104</c:v>
                </c:pt>
                <c:pt idx="3">
                  <c:v>1.1112438568454779</c:v>
                </c:pt>
                <c:pt idx="4">
                  <c:v>2.4113991693546777</c:v>
                </c:pt>
                <c:pt idx="5">
                  <c:v>2.8067908031783637</c:v>
                </c:pt>
                <c:pt idx="6">
                  <c:v>3.2888295934028862</c:v>
                </c:pt>
                <c:pt idx="7">
                  <c:v>3.3084059168085727</c:v>
                </c:pt>
                <c:pt idx="8">
                  <c:v>3.3084059168085727</c:v>
                </c:pt>
              </c:numCache>
            </c:numRef>
          </c:yVal>
        </c:ser>
        <c:ser>
          <c:idx val="19"/>
          <c:order val="19"/>
          <c:tx>
            <c:strRef>
              <c:f>'MCP-IFT'!$B$257</c:f>
              <c:strCache>
                <c:ptCount val="1"/>
                <c:pt idx="0">
                  <c:v>5.0% Na2CO3  at 25°C</c:v>
                </c:pt>
              </c:strCache>
            </c:strRef>
          </c:tx>
          <c:xVal>
            <c:numRef>
              <c:f>'MCP-IFT'!$O$258:$O$275</c:f>
              <c:numCache>
                <c:formatCode>General</c:formatCode>
                <c:ptCount val="18"/>
                <c:pt idx="0">
                  <c:v>0</c:v>
                </c:pt>
                <c:pt idx="1">
                  <c:v>1</c:v>
                </c:pt>
                <c:pt idx="2">
                  <c:v>3</c:v>
                </c:pt>
                <c:pt idx="3">
                  <c:v>4</c:v>
                </c:pt>
                <c:pt idx="4">
                  <c:v>5</c:v>
                </c:pt>
                <c:pt idx="5">
                  <c:v>7</c:v>
                </c:pt>
                <c:pt idx="6">
                  <c:v>8</c:v>
                </c:pt>
                <c:pt idx="7">
                  <c:v>10</c:v>
                </c:pt>
                <c:pt idx="8">
                  <c:v>15</c:v>
                </c:pt>
                <c:pt idx="9">
                  <c:v>20</c:v>
                </c:pt>
                <c:pt idx="10">
                  <c:v>24</c:v>
                </c:pt>
                <c:pt idx="11">
                  <c:v>30</c:v>
                </c:pt>
                <c:pt idx="12">
                  <c:v>35</c:v>
                </c:pt>
                <c:pt idx="13">
                  <c:v>40</c:v>
                </c:pt>
                <c:pt idx="14">
                  <c:v>45</c:v>
                </c:pt>
                <c:pt idx="15">
                  <c:v>60</c:v>
                </c:pt>
                <c:pt idx="16">
                  <c:v>68</c:v>
                </c:pt>
                <c:pt idx="17">
                  <c:v>83</c:v>
                </c:pt>
              </c:numCache>
            </c:numRef>
          </c:xVal>
          <c:yVal>
            <c:numRef>
              <c:f>'MCP-IFT'!$P$258:$P$275</c:f>
              <c:numCache>
                <c:formatCode>0.000</c:formatCode>
                <c:ptCount val="18"/>
                <c:pt idx="0">
                  <c:v>0.12887971321676187</c:v>
                </c:pt>
                <c:pt idx="1">
                  <c:v>0.15135966082348101</c:v>
                </c:pt>
                <c:pt idx="2">
                  <c:v>0.19068398263793601</c:v>
                </c:pt>
                <c:pt idx="3">
                  <c:v>0.27071442935255097</c:v>
                </c:pt>
                <c:pt idx="4">
                  <c:v>0.41775100134719101</c:v>
                </c:pt>
                <c:pt idx="5">
                  <c:v>0.54860697005270098</c:v>
                </c:pt>
                <c:pt idx="6">
                  <c:v>0.70603741433161205</c:v>
                </c:pt>
                <c:pt idx="7">
                  <c:v>0.81358152781737358</c:v>
                </c:pt>
                <c:pt idx="8">
                  <c:v>1.2546260902586142</c:v>
                </c:pt>
                <c:pt idx="9">
                  <c:v>1.3076439349760633</c:v>
                </c:pt>
                <c:pt idx="10">
                  <c:v>3.0075810504449487</c:v>
                </c:pt>
                <c:pt idx="11">
                  <c:v>3.0075810504449487</c:v>
                </c:pt>
                <c:pt idx="12">
                  <c:v>3.0840227855348741</c:v>
                </c:pt>
                <c:pt idx="13">
                  <c:v>3.2424017069753819</c:v>
                </c:pt>
                <c:pt idx="14">
                  <c:v>3.2424017069753819</c:v>
                </c:pt>
                <c:pt idx="15">
                  <c:v>3.5088327221785609</c:v>
                </c:pt>
                <c:pt idx="16">
                  <c:v>3.5088327221785609</c:v>
                </c:pt>
                <c:pt idx="17">
                  <c:v>3.5088327221785609</c:v>
                </c:pt>
              </c:numCache>
            </c:numRef>
          </c:yVal>
        </c:ser>
        <c:ser>
          <c:idx val="0"/>
          <c:order val="0"/>
          <c:tx>
            <c:strRef>
              <c:f>'MCP-IFT'!$B$277</c:f>
              <c:strCache>
                <c:ptCount val="1"/>
                <c:pt idx="0">
                  <c:v>5.0% Na2CO3  at 54°C</c:v>
                </c:pt>
              </c:strCache>
            </c:strRef>
          </c:tx>
          <c:xVal>
            <c:numRef>
              <c:f>'MCP-IFT'!$O$278:$O$294</c:f>
              <c:numCache>
                <c:formatCode>General</c:formatCode>
                <c:ptCount val="17"/>
                <c:pt idx="0">
                  <c:v>0</c:v>
                </c:pt>
                <c:pt idx="1">
                  <c:v>1</c:v>
                </c:pt>
                <c:pt idx="2">
                  <c:v>2</c:v>
                </c:pt>
                <c:pt idx="3">
                  <c:v>4</c:v>
                </c:pt>
                <c:pt idx="4">
                  <c:v>5</c:v>
                </c:pt>
                <c:pt idx="5">
                  <c:v>6</c:v>
                </c:pt>
                <c:pt idx="6">
                  <c:v>8</c:v>
                </c:pt>
                <c:pt idx="7">
                  <c:v>9</c:v>
                </c:pt>
                <c:pt idx="8">
                  <c:v>10</c:v>
                </c:pt>
                <c:pt idx="9">
                  <c:v>11</c:v>
                </c:pt>
                <c:pt idx="10">
                  <c:v>14</c:v>
                </c:pt>
                <c:pt idx="11">
                  <c:v>16</c:v>
                </c:pt>
                <c:pt idx="12">
                  <c:v>19</c:v>
                </c:pt>
                <c:pt idx="13">
                  <c:v>29</c:v>
                </c:pt>
                <c:pt idx="14">
                  <c:v>39</c:v>
                </c:pt>
                <c:pt idx="15">
                  <c:v>59</c:v>
                </c:pt>
                <c:pt idx="16">
                  <c:v>89</c:v>
                </c:pt>
              </c:numCache>
            </c:numRef>
          </c:xVal>
          <c:yVal>
            <c:numRef>
              <c:f>'MCP-IFT'!$P$278:$P$294</c:f>
              <c:numCache>
                <c:formatCode>0.000</c:formatCode>
                <c:ptCount val="17"/>
                <c:pt idx="0">
                  <c:v>0.222938024303699</c:v>
                </c:pt>
                <c:pt idx="1">
                  <c:v>0.25826280411081731</c:v>
                </c:pt>
                <c:pt idx="2">
                  <c:v>0.46822239286937384</c:v>
                </c:pt>
                <c:pt idx="3">
                  <c:v>1.2235643820173425</c:v>
                </c:pt>
                <c:pt idx="4">
                  <c:v>1.3291550366185716</c:v>
                </c:pt>
                <c:pt idx="5">
                  <c:v>1.444699383228309</c:v>
                </c:pt>
                <c:pt idx="6">
                  <c:v>1.6302767363743331</c:v>
                </c:pt>
                <c:pt idx="7">
                  <c:v>3.6035321552120814</c:v>
                </c:pt>
                <c:pt idx="8">
                  <c:v>3.6035321552120814</c:v>
                </c:pt>
                <c:pt idx="9">
                  <c:v>3.6035321552120814</c:v>
                </c:pt>
                <c:pt idx="10">
                  <c:v>3.6035321552120814</c:v>
                </c:pt>
                <c:pt idx="11">
                  <c:v>3.6035321552120814</c:v>
                </c:pt>
                <c:pt idx="12">
                  <c:v>3.7385510998920672</c:v>
                </c:pt>
                <c:pt idx="13">
                  <c:v>3.7385510998920672</c:v>
                </c:pt>
                <c:pt idx="14">
                  <c:v>3.592878703079573</c:v>
                </c:pt>
                <c:pt idx="15">
                  <c:v>3.7385510998920672</c:v>
                </c:pt>
                <c:pt idx="16">
                  <c:v>3.7385510998920672</c:v>
                </c:pt>
              </c:numCache>
            </c:numRef>
          </c:yVal>
        </c:ser>
        <c:axId val="76014720"/>
        <c:axId val="76016640"/>
      </c:scatterChart>
      <c:valAx>
        <c:axId val="76014720"/>
        <c:scaling>
          <c:orientation val="minMax"/>
        </c:scaling>
        <c:axPos val="b"/>
        <c:title>
          <c:tx>
            <c:rich>
              <a:bodyPr/>
              <a:lstStyle/>
              <a:p>
                <a:pPr>
                  <a:defRPr/>
                </a:pPr>
                <a:r>
                  <a:rPr lang="en-US" sz="2000" dirty="0" smtClean="0"/>
                  <a:t>Time, min</a:t>
                </a:r>
                <a:endParaRPr lang="en-US" sz="2000" dirty="0"/>
              </a:p>
            </c:rich>
          </c:tx>
          <c:layout/>
        </c:title>
        <c:numFmt formatCode="General" sourceLinked="1"/>
        <c:tickLblPos val="nextTo"/>
        <c:txPr>
          <a:bodyPr/>
          <a:lstStyle/>
          <a:p>
            <a:pPr>
              <a:defRPr sz="1400" b="1"/>
            </a:pPr>
            <a:endParaRPr lang="en-US"/>
          </a:p>
        </c:txPr>
        <c:crossAx val="76016640"/>
        <c:crossesAt val="1.0000000000000005E-2"/>
        <c:crossBetween val="midCat"/>
      </c:valAx>
      <c:valAx>
        <c:axId val="76016640"/>
        <c:scaling>
          <c:logBase val="10"/>
          <c:orientation val="minMax"/>
        </c:scaling>
        <c:axPos val="l"/>
        <c:title>
          <c:tx>
            <c:rich>
              <a:bodyPr rot="-5400000" vert="horz"/>
              <a:lstStyle/>
              <a:p>
                <a:pPr>
                  <a:defRPr/>
                </a:pPr>
                <a:r>
                  <a:rPr lang="en-US" sz="2000" dirty="0"/>
                  <a:t>IFT,</a:t>
                </a:r>
                <a:r>
                  <a:rPr lang="en-US" sz="2000" baseline="0" dirty="0"/>
                  <a:t> mN/m</a:t>
                </a:r>
                <a:endParaRPr lang="en-US" sz="2000" dirty="0"/>
              </a:p>
            </c:rich>
          </c:tx>
          <c:layout/>
        </c:title>
        <c:numFmt formatCode="0.E+00" sourceLinked="0"/>
        <c:tickLblPos val="nextTo"/>
        <c:txPr>
          <a:bodyPr/>
          <a:lstStyle/>
          <a:p>
            <a:pPr>
              <a:defRPr sz="1400" b="1"/>
            </a:pPr>
            <a:endParaRPr lang="en-US"/>
          </a:p>
        </c:txPr>
        <c:crossAx val="76014720"/>
        <c:crosses val="autoZero"/>
        <c:crossBetween val="midCat"/>
      </c:valAx>
      <c:spPr>
        <a:noFill/>
        <a:ln w="25400">
          <a:noFill/>
        </a:ln>
      </c:spPr>
    </c:plotArea>
    <c:legend>
      <c:legendPos val="r"/>
      <c:layout>
        <c:manualLayout>
          <c:xMode val="edge"/>
          <c:yMode val="edge"/>
          <c:x val="0.54243102162565149"/>
          <c:y val="0.41282441716844487"/>
          <c:w val="0.44265473527218502"/>
          <c:h val="0.46705746108823332"/>
        </c:manualLayout>
      </c:layout>
      <c:txPr>
        <a:bodyPr/>
        <a:lstStyle/>
        <a:p>
          <a:pPr>
            <a:defRPr sz="1200" b="1"/>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drawing1.xml><?xml version="1.0" encoding="utf-8"?>
<c:userShapes xmlns:c="http://schemas.openxmlformats.org/drawingml/2006/chart">
  <cdr:relSizeAnchor xmlns:cdr="http://schemas.openxmlformats.org/drawingml/2006/chartDrawing">
    <cdr:from>
      <cdr:x>0.37069</cdr:x>
      <cdr:y>0.17568</cdr:y>
    </cdr:from>
    <cdr:to>
      <cdr:x>0.61551</cdr:x>
      <cdr:y>0.25787</cdr:y>
    </cdr:to>
    <cdr:sp macro="" textlink="">
      <cdr:nvSpPr>
        <cdr:cNvPr id="2" name="TextBox 1"/>
        <cdr:cNvSpPr txBox="1"/>
      </cdr:nvSpPr>
      <cdr:spPr>
        <a:xfrm xmlns:a="http://schemas.openxmlformats.org/drawingml/2006/main">
          <a:off x="3276601" y="990600"/>
          <a:ext cx="2164059" cy="4634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t>TAN=0.88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F71F9A-B9DD-41BD-990A-166FF71CFC7C}" type="datetimeFigureOut">
              <a:rPr lang="en-US" smtClean="0"/>
              <a:pPr/>
              <a:t>4/21/2014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4AF3E8-9AAD-437D-9EEB-61BEB6055EE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29D6-C75E-4C91-A4B6-2456B29657D5}" type="datetimeFigureOut">
              <a:rPr lang="en-US" smtClean="0"/>
              <a:pPr/>
              <a:t>4/21/2014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7BB07-3A45-46A6-9709-F7CFD9FBA1C4}" type="slidenum">
              <a:rPr lang="en-US" smtClean="0"/>
              <a:pPr/>
              <a:t>‹#›</a:t>
            </a:fld>
            <a:endParaRPr lang="en-US"/>
          </a:p>
        </p:txBody>
      </p:sp>
    </p:spTree>
    <p:extLst>
      <p:ext uri="{BB962C8B-B14F-4D97-AF65-F5344CB8AC3E}">
        <p14:creationId xmlns:p14="http://schemas.microsoft.com/office/powerpoint/2010/main" xmlns="" val="11870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My presentation is…</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Phosphate</a:t>
            </a:r>
            <a:r>
              <a:rPr lang="en-US" baseline="0" dirty="0" smtClean="0"/>
              <a:t> buffer, diphosphate and tripolyphosphate</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Total acid number determined by non-aqueous phase titration could not distinguish the acids that can generate natural soap and those that can consume alkali without producing surfactant. Soap, sodium naphthenate, anionic surfactant. Soap can determined by High pH two phase titration;</a:t>
            </a:r>
            <a:endParaRPr lang="en-US" dirty="0" smtClean="0"/>
          </a:p>
          <a:p>
            <a:r>
              <a:rPr lang="en-US" dirty="0" smtClean="0"/>
              <a:t>TEGO</a:t>
            </a:r>
            <a:r>
              <a:rPr lang="en-US" baseline="0" dirty="0" smtClean="0"/>
              <a:t> cationic surfactants, form ion pairs; soap only active in neutral and alkaline solution</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Coincide with the color changing;</a:t>
            </a:r>
            <a:r>
              <a:rPr lang="en-US" baseline="0" dirty="0" smtClean="0"/>
              <a:t> room temperature; extractable soap; TAN; why soap decrease? Too hydrophilic soap independent of WOR and salinity; difference = hydrophobic soap, carboxylate in resin and asphaltene; difference = </a:t>
            </a:r>
            <a:r>
              <a:rPr lang="en-US" baseline="0" dirty="0" err="1" smtClean="0"/>
              <a:t>phenolic</a:t>
            </a:r>
            <a:r>
              <a:rPr lang="en-US" baseline="0" dirty="0" smtClean="0"/>
              <a:t> and </a:t>
            </a:r>
            <a:r>
              <a:rPr lang="en-US" baseline="0" dirty="0" err="1" smtClean="0"/>
              <a:t>porphyrin</a:t>
            </a:r>
            <a:r>
              <a:rPr lang="en-US" baseline="0" dirty="0" smtClean="0"/>
              <a:t>; difference = short chain length surfactant/too hydrophilic; as a function of WOR-INCREASE; many ways to calculate the S.P. , this is a really complicated system, different components of soaps with different carbon chain length and thus, different interfacial property and different S.P.</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a:t>
            </a:r>
            <a:r>
              <a:rPr lang="en-US" baseline="0" dirty="0" smtClean="0"/>
              <a:t> soluble active soap in aqueous phase, overall water soluble active soap; different soap with different partition parameter and HLB</a:t>
            </a:r>
          </a:p>
          <a:p>
            <a:r>
              <a:rPr lang="en-US" baseline="0" dirty="0" smtClean="0"/>
              <a:t>Soap distribution or partition and extraction are based on concentration. Difference between WOR</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line, red line</a:t>
            </a:r>
          </a:p>
          <a:p>
            <a:r>
              <a:rPr lang="en-US" dirty="0" smtClean="0"/>
              <a:t>Room temperature; various ways to define, 0; infinity</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line, red line</a:t>
            </a:r>
            <a:endParaRPr lang="en-US" dirty="0" smtClean="0"/>
          </a:p>
          <a:p>
            <a:r>
              <a:rPr lang="en-US" dirty="0" smtClean="0"/>
              <a:t>Room temperature;0; infinity; many ways</a:t>
            </a:r>
            <a:r>
              <a:rPr lang="en-US" baseline="0" dirty="0" smtClean="0"/>
              <a:t> to calculate the S.P., here I only show this way. Other ways are still in the same magnitude.</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soluble</a:t>
            </a:r>
            <a:r>
              <a:rPr lang="en-US" baseline="0" dirty="0" smtClean="0"/>
              <a:t> active soap concentration in aqueous phase; extrapolation; extrapolation</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0EA81E-31B7-4E30-8B8A-F10619A5337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Non-classical phase behavior;</a:t>
            </a:r>
            <a:r>
              <a:rPr lang="en-US" baseline="0" dirty="0" smtClean="0"/>
              <a:t> highest Winsor 1 salinity and lowest Winsor 11 salinity, volume greater than initial volume; gradually partitioning  of soap into oil phase, at first, color of aqueous phase, more oil solubilized, Vo/Vs (opposite effect, by increasing salinity, Vs decrease,)</a:t>
            </a:r>
          </a:p>
        </p:txBody>
      </p:sp>
      <p:sp>
        <p:nvSpPr>
          <p:cNvPr id="4" name="Slide Number Placeholder 3"/>
          <p:cNvSpPr>
            <a:spLocks noGrp="1"/>
          </p:cNvSpPr>
          <p:nvPr>
            <p:ph type="sldNum" sz="quarter" idx="10"/>
          </p:nvPr>
        </p:nvSpPr>
        <p:spPr/>
        <p:txBody>
          <a:bodyPr/>
          <a:lstStyle/>
          <a:p>
            <a:fld id="{36D7BB07-3A45-46A6-9709-F7CFD9FBA1C4}"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Presented last year’s</a:t>
            </a:r>
            <a:r>
              <a:rPr lang="en-US" baseline="0" dirty="0" smtClean="0"/>
              <a:t> meeting, at that time, prepare phase behavior samples, using, salinity scan, difficult, inversion salinity, abnormally high, soap is more lipophilic, Emulsions may be misleading or difficult to judge, emulsion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Emulsification &amp;IFT;</a:t>
            </a:r>
            <a:r>
              <a:rPr lang="en-US" baseline="0" dirty="0" smtClean="0"/>
              <a:t> </a:t>
            </a:r>
            <a:r>
              <a:rPr lang="en-US" dirty="0" smtClean="0"/>
              <a:t>Stability of emulsion, coalesce,</a:t>
            </a:r>
            <a:r>
              <a:rPr lang="en-US" baseline="0" dirty="0" smtClean="0"/>
              <a:t> film of the water oil interface, asphaltene surfactants adsorbed, stable much longer time to equilibrate</a:t>
            </a:r>
          </a:p>
        </p:txBody>
      </p:sp>
      <p:sp>
        <p:nvSpPr>
          <p:cNvPr id="4" name="Slide Number Placeholder 3"/>
          <p:cNvSpPr>
            <a:spLocks noGrp="1"/>
          </p:cNvSpPr>
          <p:nvPr>
            <p:ph type="sldNum" sz="quarter" idx="10"/>
          </p:nvPr>
        </p:nvSpPr>
        <p:spPr/>
        <p:txBody>
          <a:bodyPr/>
          <a:lstStyle/>
          <a:p>
            <a:fld id="{36D7BB07-3A45-46A6-9709-F7CFD9FBA1C4}"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Promising method for low cost</a:t>
            </a:r>
            <a:r>
              <a:rPr lang="en-US" baseline="0" dirty="0" smtClean="0"/>
              <a:t> and potential to recover oil. </a:t>
            </a:r>
            <a:r>
              <a:rPr lang="en-US" dirty="0" smtClean="0"/>
              <a:t>Alkaline: Reduce surfactant adsorption, Soap generation,  injection    AMINE; </a:t>
            </a:r>
            <a:r>
              <a:rPr lang="en-US" sz="1200" b="0" dirty="0" smtClean="0"/>
              <a:t>Viscosity (70°F): 23.9 cP</a:t>
            </a:r>
            <a:endParaRPr lang="en-US" b="0" dirty="0" smtClean="0"/>
          </a:p>
          <a:p>
            <a:r>
              <a:rPr lang="en-US" dirty="0" smtClean="0"/>
              <a:t>Carbonate: reduce ion exchange, mineral dissolution and sequester divalent ions;</a:t>
            </a:r>
          </a:p>
          <a:p>
            <a:r>
              <a:rPr lang="en-US" dirty="0" smtClean="0"/>
              <a:t>NH4OH</a:t>
            </a:r>
            <a:r>
              <a:rPr lang="en-US" baseline="0" dirty="0" smtClean="0"/>
              <a:t> also promising, but in this study, sodium carbonate</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Later IFT using</a:t>
            </a:r>
            <a:r>
              <a:rPr lang="en-US" baseline="0" dirty="0" smtClean="0"/>
              <a:t> test tubes, WILL not show all results, independent of WOR</a:t>
            </a:r>
            <a:endParaRPr lang="en-US" dirty="0" smtClean="0"/>
          </a:p>
          <a:p>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MBCl</a:t>
            </a:r>
            <a:r>
              <a:rPr lang="en-US" dirty="0" smtClean="0"/>
              <a:t>;</a:t>
            </a:r>
            <a:r>
              <a:rPr lang="en-US" baseline="0" dirty="0" smtClean="0"/>
              <a:t> </a:t>
            </a:r>
            <a:r>
              <a:rPr lang="en-US" baseline="0" dirty="0" err="1" smtClean="0"/>
              <a:t>TEGOCl</a:t>
            </a:r>
            <a:r>
              <a:rPr lang="en-US" baseline="0" dirty="0" smtClean="0"/>
              <a:t>; </a:t>
            </a:r>
            <a:r>
              <a:rPr lang="en-US" baseline="0" dirty="0" err="1" smtClean="0"/>
              <a:t>BGNa;SDSNa</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Potentionmetric</a:t>
            </a:r>
            <a:r>
              <a:rPr lang="en-US" dirty="0" smtClean="0"/>
              <a:t>: solubility; C&lt;12;</a:t>
            </a:r>
            <a:r>
              <a:rPr lang="en-US" baseline="0" dirty="0" smtClean="0"/>
              <a:t> high salinity; sensitive to surfactant and salts;</a:t>
            </a:r>
          </a:p>
          <a:p>
            <a:r>
              <a:rPr lang="en-US" baseline="0" dirty="0" err="1" smtClean="0"/>
              <a:t>Colometric</a:t>
            </a:r>
            <a:r>
              <a:rPr lang="en-US" baseline="0" dirty="0" smtClean="0"/>
              <a:t>: additional components does not have appreciable effects; C&lt;12 not stoichiometry, (different dissociation constant)</a:t>
            </a:r>
          </a:p>
        </p:txBody>
      </p:sp>
      <p:sp>
        <p:nvSpPr>
          <p:cNvPr id="4" name="Slide Number Placeholder 3"/>
          <p:cNvSpPr>
            <a:spLocks noGrp="1"/>
          </p:cNvSpPr>
          <p:nvPr>
            <p:ph type="sldNum" sz="quarter" idx="10"/>
          </p:nvPr>
        </p:nvSpPr>
        <p:spPr/>
        <p:txBody>
          <a:bodyPr/>
          <a:lstStyle/>
          <a:p>
            <a:fld id="{36D7BB07-3A45-46A6-9709-F7CFD9FBA1C4}"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Salinity</a:t>
            </a:r>
            <a:r>
              <a:rPr lang="en-US" baseline="0" dirty="0" smtClean="0"/>
              <a:t> has little effect of the blank for the salinity  range studied</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Ion minerals</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three </a:t>
            </a:r>
            <a:r>
              <a:rPr lang="en-US" dirty="0" err="1" smtClean="0"/>
              <a:t>catogories</a:t>
            </a:r>
            <a:r>
              <a:rPr lang="en-US" dirty="0" smtClean="0"/>
              <a:t>,</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a:t>
            </a:r>
            <a:r>
              <a:rPr lang="en-US" baseline="0" dirty="0" smtClean="0"/>
              <a:t> much; obscure; Winsor type 3, include; Winsor type 1, appeared to be a colloidal dispersion; oil and sodium naphthenate rich microemulsion that in equilibrium with the remainder of lower phase microemulsion</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Colloidal</a:t>
            </a:r>
            <a:r>
              <a:rPr lang="en-US" baseline="0" dirty="0" smtClean="0"/>
              <a:t> dispersion; microemulsion phase with a higher ratio of oil to brine; related to soap amount; emulsion not colloidal dispersion</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longer equilibrium time, the lesser time used to reach </a:t>
            </a:r>
            <a:r>
              <a:rPr lang="en-US" baseline="0" dirty="0" err="1" smtClean="0"/>
              <a:t>equlibrium</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Isomerically pure, isomerized; Single surfactant system; how about soap? WOR? Temperature? WOR=1,3,5,9,24,</a:t>
            </a:r>
            <a:r>
              <a:rPr lang="en-US" baseline="0" dirty="0" smtClean="0"/>
              <a:t> RT, HT, will not show all </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a:t>
            </a:r>
            <a:r>
              <a:rPr lang="en-US" baseline="0" dirty="0" smtClean="0"/>
              <a:t> does not have much influence on optimal salinity</a:t>
            </a:r>
            <a:endParaRPr lang="en-US" dirty="0" smtClean="0"/>
          </a:p>
          <a:p>
            <a:r>
              <a:rPr lang="en-US" dirty="0" smtClean="0"/>
              <a:t>OPTIMAL: lowest free energy</a:t>
            </a:r>
            <a:r>
              <a:rPr lang="en-US" baseline="0" dirty="0" smtClean="0"/>
              <a:t> at interface, zero spontaneous curvature, bicontinuous microemulsion, equal attraction, highest surfactant density at interface</a:t>
            </a:r>
            <a:endParaRPr lang="en-US" dirty="0" smtClean="0"/>
          </a:p>
          <a:p>
            <a:r>
              <a:rPr lang="en-US" dirty="0" smtClean="0"/>
              <a:t>Test tubes, 60 days, WOR=1,</a:t>
            </a:r>
            <a:r>
              <a:rPr lang="en-US" baseline="0" dirty="0" smtClean="0"/>
              <a:t> RT; </a:t>
            </a:r>
            <a:r>
              <a:rPr lang="en-US" dirty="0" smtClean="0"/>
              <a:t>Later IFT using</a:t>
            </a:r>
            <a:r>
              <a:rPr lang="en-US" baseline="0" dirty="0" smtClean="0"/>
              <a:t> test tubes, </a:t>
            </a:r>
            <a:endParaRPr lang="en-US" dirty="0" smtClean="0"/>
          </a:p>
          <a:p>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Optimal salinity depends</a:t>
            </a:r>
            <a:r>
              <a:rPr lang="en-US" baseline="0" dirty="0" smtClean="0"/>
              <a:t> on </a:t>
            </a:r>
            <a:r>
              <a:rPr lang="en-US" dirty="0" smtClean="0"/>
              <a:t>Temperature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Later IFT using</a:t>
            </a:r>
            <a:r>
              <a:rPr lang="en-US" baseline="0" dirty="0" smtClean="0"/>
              <a:t> test tubes, WILL not show all results, independent of WOR</a:t>
            </a:r>
            <a:endParaRPr lang="en-US" dirty="0" smtClean="0"/>
          </a:p>
        </p:txBody>
      </p:sp>
      <p:sp>
        <p:nvSpPr>
          <p:cNvPr id="4" name="Slide Number Placeholder 3"/>
          <p:cNvSpPr>
            <a:spLocks noGrp="1"/>
          </p:cNvSpPr>
          <p:nvPr>
            <p:ph type="sldNum" sz="quarter" idx="10"/>
          </p:nvPr>
        </p:nvSpPr>
        <p:spPr/>
        <p:txBody>
          <a:bodyPr/>
          <a:lstStyle/>
          <a:p>
            <a:fld id="{36D7BB07-3A45-46A6-9709-F7CFD9FBA1C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Prove hypothesis, Nonequilibrium IFT, dynamic minimum IFT plays an important role in enhanced oil recovery; others believe that Equilibrium IFT (time scale)</a:t>
            </a:r>
          </a:p>
          <a:p>
            <a:r>
              <a:rPr lang="en-US" baseline="0" dirty="0" smtClean="0"/>
              <a:t>Spinning drop method; NON-EQUILIBRATED &amp; PRE-EUILIBRATED</a:t>
            </a:r>
          </a:p>
        </p:txBody>
      </p:sp>
      <p:sp>
        <p:nvSpPr>
          <p:cNvPr id="4" name="Slide Number Placeholder 3"/>
          <p:cNvSpPr>
            <a:spLocks noGrp="1"/>
          </p:cNvSpPr>
          <p:nvPr>
            <p:ph type="sldNum" sz="quarter" idx="10"/>
          </p:nvPr>
        </p:nvSpPr>
        <p:spPr/>
        <p:txBody>
          <a:bodyPr/>
          <a:lstStyle/>
          <a:p>
            <a:fld id="{36D7BB07-3A45-46A6-9709-F7CFD9FBA1C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Non-equilibrium</a:t>
            </a:r>
            <a:r>
              <a:rPr lang="en-US" baseline="0" dirty="0" smtClean="0"/>
              <a:t> IFT measurement, in which oil was injected directly into the capillary tube filled with fresh solutions. </a:t>
            </a:r>
            <a:r>
              <a:rPr lang="en-US" dirty="0" smtClean="0"/>
              <a:t>IFT</a:t>
            </a:r>
            <a:r>
              <a:rPr lang="en-US" baseline="0" dirty="0" smtClean="0"/>
              <a:t> values are measured after reaching s</a:t>
            </a:r>
            <a:r>
              <a:rPr lang="en-US" dirty="0" smtClean="0"/>
              <a:t>teady state, keep constant for a</a:t>
            </a:r>
            <a:r>
              <a:rPr lang="en-US" baseline="0" dirty="0" smtClean="0"/>
              <a:t>t least 30 min</a:t>
            </a:r>
            <a:r>
              <a:rPr lang="en-US" dirty="0" smtClean="0"/>
              <a:t>; </a:t>
            </a:r>
            <a:r>
              <a:rPr lang="en-US" baseline="0" dirty="0" smtClean="0"/>
              <a:t>Almost for all concentrations, a transient minimum IFT can be reached within the first 4 minutes, </a:t>
            </a:r>
            <a:r>
              <a:rPr lang="en-US" sz="1200" kern="1200" baseline="0" dirty="0" smtClean="0">
                <a:solidFill>
                  <a:schemeClr val="tx1"/>
                </a:solidFill>
                <a:latin typeface="+mn-lt"/>
                <a:ea typeface="+mn-ea"/>
                <a:cs typeface="+mn-cs"/>
              </a:rPr>
              <a:t>soap is generated at the oil water interface due to the reaction of alkali and naphthenic acid in the oil drop</a:t>
            </a:r>
            <a:r>
              <a:rPr lang="en-US" baseline="0" dirty="0" smtClean="0"/>
              <a:t>., existence of a transient minimum IFT criterion for surfactant formulation, not correct at least for this oil, not applicable for this oil </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Mixed and reached equilibrium before</a:t>
            </a:r>
            <a:r>
              <a:rPr lang="en-US" baseline="0" dirty="0" smtClean="0"/>
              <a:t> measurement; optimal salinity independent of WOR; Minimum IFT dependence on WOR, soap concentration, show later. Lowest IFT; IFT value, WOR=50 similar to that in non-equilibrium, WOR=50, show you later because soap concentration, </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Optimal</a:t>
            </a:r>
            <a:r>
              <a:rPr lang="en-US" baseline="0" dirty="0" smtClean="0"/>
              <a:t> salinity independent of WOR, minimum IFT depend on the WOR; soap concentration, show later; Optimal Salinity changes as temperature changes; Lowest IFT; IFT value., WOR=50, show you later because soap concentration, </a:t>
            </a:r>
          </a:p>
          <a:p>
            <a:r>
              <a:rPr lang="en-US" baseline="0" dirty="0" smtClean="0"/>
              <a:t>Not transient but Equilibrium IFT that generate large capillary number</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Autofit/>
          </a:bodyPr>
          <a:lstStyle/>
          <a:p>
            <a:r>
              <a:rPr lang="en-US" b="1" dirty="0" smtClean="0"/>
              <a:t>Alkali/Crude Oil Phase Behavior, </a:t>
            </a:r>
            <a:br>
              <a:rPr lang="en-US" b="1" dirty="0" smtClean="0"/>
            </a:br>
            <a:r>
              <a:rPr lang="en-US" b="1" dirty="0" smtClean="0"/>
              <a:t>IFT, and Soap Partitioning</a:t>
            </a:r>
            <a:endParaRPr lang="en-US" b="1" dirty="0"/>
          </a:p>
        </p:txBody>
      </p:sp>
      <p:sp>
        <p:nvSpPr>
          <p:cNvPr id="3" name="Content Placeholder 2"/>
          <p:cNvSpPr>
            <a:spLocks noGrp="1"/>
          </p:cNvSpPr>
          <p:nvPr>
            <p:ph idx="1"/>
          </p:nvPr>
        </p:nvSpPr>
        <p:spPr>
          <a:xfrm>
            <a:off x="457200" y="3429000"/>
            <a:ext cx="8229600" cy="3154363"/>
          </a:xfrm>
        </p:spPr>
        <p:txBody>
          <a:bodyPr/>
          <a:lstStyle/>
          <a:p>
            <a:pPr algn="ctr">
              <a:buNone/>
            </a:pPr>
            <a:r>
              <a:rPr lang="en-US" altLang="zh-CN" b="1" dirty="0" smtClean="0"/>
              <a:t> </a:t>
            </a:r>
            <a:r>
              <a:rPr lang="en-US" altLang="zh-CN" sz="2000" b="1" dirty="0" smtClean="0"/>
              <a:t>Lei Ding</a:t>
            </a:r>
            <a:endParaRPr lang="en-US" sz="2000" b="1" dirty="0" smtClean="0"/>
          </a:p>
          <a:p>
            <a:pPr algn="ctr">
              <a:buNone/>
            </a:pPr>
            <a:r>
              <a:rPr lang="en-US" sz="2000" b="1" dirty="0" smtClean="0"/>
              <a:t>Jose Lopez Salinas</a:t>
            </a:r>
          </a:p>
          <a:p>
            <a:pPr algn="ctr">
              <a:buNone/>
            </a:pPr>
            <a:r>
              <a:rPr lang="en-US" sz="2000" b="1" dirty="0" smtClean="0"/>
              <a:t>Maura Puerto</a:t>
            </a:r>
          </a:p>
          <a:p>
            <a:pPr algn="ctr">
              <a:buNone/>
            </a:pPr>
            <a:r>
              <a:rPr lang="en-US" sz="2000" b="1" dirty="0" smtClean="0"/>
              <a:t>Clarence Miller</a:t>
            </a:r>
          </a:p>
          <a:p>
            <a:pPr algn="ctr">
              <a:buNone/>
            </a:pPr>
            <a:r>
              <a:rPr lang="en-US" sz="2000" b="1" dirty="0" smtClean="0"/>
              <a:t>George Hirasaki</a:t>
            </a:r>
          </a:p>
          <a:p>
            <a:pPr algn="r">
              <a:buNone/>
            </a:pPr>
            <a:endParaRPr lang="en-US" sz="2000" b="1" dirty="0" smtClean="0"/>
          </a:p>
          <a:p>
            <a:pPr algn="r">
              <a:buNone/>
            </a:pPr>
            <a:r>
              <a:rPr lang="en-US" sz="2000" b="1" dirty="0" smtClean="0"/>
              <a:t>2014-04-21</a:t>
            </a:r>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TextBox 4"/>
          <p:cNvSpPr txBox="1"/>
          <p:nvPr/>
        </p:nvSpPr>
        <p:spPr>
          <a:xfrm>
            <a:off x="457200" y="2971800"/>
            <a:ext cx="8305800" cy="369332"/>
          </a:xfrm>
          <a:prstGeom prst="rect">
            <a:avLst/>
          </a:prstGeom>
          <a:noFill/>
        </p:spPr>
        <p:txBody>
          <a:bodyPr wrap="square" rtlCol="0">
            <a:spAutoFit/>
          </a:bodyPr>
          <a:lstStyle/>
          <a:p>
            <a:pPr algn="ctr"/>
            <a:r>
              <a:rPr lang="en-US" dirty="0" smtClean="0"/>
              <a:t>Presentation for the 18</a:t>
            </a:r>
            <a:r>
              <a:rPr lang="en-US" baseline="30000" dirty="0" smtClean="0"/>
              <a:t>th</a:t>
            </a:r>
            <a:r>
              <a:rPr lang="en-US" dirty="0" smtClean="0"/>
              <a:t> Rice University Consortium for Processes in Porous Media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381000" y="1066800"/>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228600" y="381001"/>
            <a:ext cx="8763000" cy="762000"/>
          </a:xfrm>
        </p:spPr>
        <p:txBody>
          <a:bodyPr>
            <a:noAutofit/>
          </a:bodyPr>
          <a:lstStyle/>
          <a:p>
            <a:pPr>
              <a:defRPr sz="2800" b="1" i="0" u="none" strike="noStrike" kern="1200" baseline="0">
                <a:solidFill>
                  <a:prstClr val="black"/>
                </a:solidFill>
                <a:latin typeface="+mn-lt"/>
                <a:ea typeface="+mn-ea"/>
                <a:cs typeface="+mn-cs"/>
              </a:defRPr>
            </a:pPr>
            <a:r>
              <a:rPr lang="en-US" sz="3200" b="1" i="1" dirty="0" smtClean="0">
                <a:solidFill>
                  <a:prstClr val="black"/>
                </a:solidFill>
              </a:rPr>
              <a:t>IFT </a:t>
            </a:r>
            <a:r>
              <a:rPr lang="en-US" sz="3200" b="1" dirty="0" smtClean="0">
                <a:solidFill>
                  <a:prstClr val="black"/>
                </a:solidFill>
              </a:rPr>
              <a:t>as a Function of Salinity and WORs</a:t>
            </a:r>
            <a:br>
              <a:rPr lang="en-US" sz="3200" b="1" dirty="0" smtClean="0">
                <a:solidFill>
                  <a:prstClr val="black"/>
                </a:solidFill>
              </a:rPr>
            </a:br>
            <a:r>
              <a:rPr lang="en-US" sz="3200" b="1" dirty="0" smtClean="0">
                <a:solidFill>
                  <a:prstClr val="black"/>
                </a:solidFill>
              </a:rPr>
              <a:t> (</a:t>
            </a:r>
            <a:r>
              <a:rPr lang="en-US" sz="3200" b="1" i="1" dirty="0" smtClean="0">
                <a:solidFill>
                  <a:prstClr val="black"/>
                </a:solidFill>
              </a:rPr>
              <a:t>Pre-equilibrated Samples</a:t>
            </a:r>
            <a:r>
              <a:rPr lang="en-US" sz="3200" b="1" dirty="0" smtClean="0">
                <a:solidFill>
                  <a:prstClr val="black"/>
                </a:solidFill>
              </a:rPr>
              <a:t>)</a:t>
            </a:r>
            <a:endParaRPr lang="en-US" sz="3200" b="1" dirty="0">
              <a:solidFill>
                <a:prstClr val="black"/>
              </a:solidFill>
            </a:endParaRPr>
          </a:p>
        </p:txBody>
      </p:sp>
      <p:sp>
        <p:nvSpPr>
          <p:cNvPr id="5" name="TextBox 4"/>
          <p:cNvSpPr txBox="1"/>
          <p:nvPr/>
        </p:nvSpPr>
        <p:spPr>
          <a:xfrm>
            <a:off x="762000" y="5943600"/>
            <a:ext cx="7543800" cy="646331"/>
          </a:xfrm>
          <a:prstGeom prst="rect">
            <a:avLst/>
          </a:prstGeom>
          <a:noFill/>
        </p:spPr>
        <p:txBody>
          <a:bodyPr wrap="square" rtlCol="0">
            <a:spAutoFit/>
          </a:bodyPr>
          <a:lstStyle/>
          <a:p>
            <a:r>
              <a:rPr lang="en-US" b="1" dirty="0" smtClean="0"/>
              <a:t>IFT values were measured at </a:t>
            </a:r>
            <a:r>
              <a:rPr lang="en-US" b="1" dirty="0" smtClean="0">
                <a:solidFill>
                  <a:srgbClr val="FF0000"/>
                </a:solidFill>
              </a:rPr>
              <a:t>high temperature </a:t>
            </a:r>
            <a:r>
              <a:rPr lang="en-US" b="1" dirty="0" smtClean="0"/>
              <a:t>after becoming constant using equilibrated samples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TextBox 6"/>
          <p:cNvSpPr txBox="1"/>
          <p:nvPr/>
        </p:nvSpPr>
        <p:spPr>
          <a:xfrm>
            <a:off x="2819400" y="1143000"/>
            <a:ext cx="4038600" cy="461665"/>
          </a:xfrm>
          <a:prstGeom prst="rect">
            <a:avLst/>
          </a:prstGeom>
          <a:noFill/>
        </p:spPr>
        <p:txBody>
          <a:bodyPr wrap="square" rtlCol="0">
            <a:spAutoFit/>
          </a:bodyPr>
          <a:lstStyle/>
          <a:p>
            <a:r>
              <a:rPr lang="en-US" sz="2400" b="1" dirty="0" smtClean="0">
                <a:solidFill>
                  <a:srgbClr val="FF0000"/>
                </a:solidFill>
              </a:rPr>
              <a:t>High Temperature, 130 F</a:t>
            </a:r>
            <a:endParaRPr lang="en-US" sz="2400" b="1" dirty="0">
              <a:solidFill>
                <a:srgbClr val="FF0000"/>
              </a:solidFill>
            </a:endParaRPr>
          </a:p>
        </p:txBody>
      </p:sp>
      <p:sp>
        <p:nvSpPr>
          <p:cNvPr id="9" name="Up Arrow 8"/>
          <p:cNvSpPr/>
          <p:nvPr/>
        </p:nvSpPr>
        <p:spPr>
          <a:xfrm flipH="1">
            <a:off x="3352800" y="5410200"/>
            <a:ext cx="76200" cy="457200"/>
          </a:xfrm>
          <a:prstGeom prst="up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3352800" y="1905000"/>
            <a:ext cx="1080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686800" cy="2133600"/>
          </a:xfrm>
        </p:spPr>
        <p:txBody>
          <a:bodyPr>
            <a:noAutofit/>
          </a:bodyPr>
          <a:lstStyle/>
          <a:p>
            <a:pPr marL="269875" indent="-269875" algn="l"/>
            <a:r>
              <a:rPr lang="en-US" sz="2800" b="1" dirty="0" smtClean="0"/>
              <a:t/>
            </a:r>
            <a:br>
              <a:rPr lang="en-US" sz="2800" b="1" dirty="0" smtClean="0"/>
            </a:br>
            <a:r>
              <a:rPr lang="en-US" sz="2800" b="1" dirty="0" smtClean="0">
                <a:solidFill>
                  <a:schemeClr val="bg1">
                    <a:lumMod val="65000"/>
                  </a:schemeClr>
                </a:solidFill>
              </a:rPr>
              <a:t>• Introduction</a:t>
            </a:r>
            <a:br>
              <a:rPr lang="en-US" sz="2800" b="1" dirty="0" smtClean="0">
                <a:solidFill>
                  <a:schemeClr val="bg1">
                    <a:lumMod val="65000"/>
                  </a:schemeClr>
                </a:solidFill>
              </a:rPr>
            </a:br>
            <a:r>
              <a:rPr lang="en-US" sz="2800" b="1" dirty="0" smtClean="0">
                <a:solidFill>
                  <a:schemeClr val="bg1">
                    <a:lumMod val="65000"/>
                  </a:schemeClr>
                </a:solidFill>
              </a:rPr>
              <a:t>• Na</a:t>
            </a:r>
            <a:r>
              <a:rPr lang="en-US" sz="2800" b="1" baseline="-25000" dirty="0" smtClean="0">
                <a:solidFill>
                  <a:schemeClr val="bg1">
                    <a:lumMod val="65000"/>
                  </a:schemeClr>
                </a:solidFill>
              </a:rPr>
              <a:t>2</a:t>
            </a:r>
            <a:r>
              <a:rPr lang="en-US" sz="2800" b="1" dirty="0" smtClean="0">
                <a:solidFill>
                  <a:schemeClr val="bg1">
                    <a:lumMod val="65000"/>
                  </a:schemeClr>
                </a:solidFill>
              </a:rPr>
              <a:t>CO</a:t>
            </a:r>
            <a:r>
              <a:rPr lang="en-US" sz="2800" b="1" baseline="-25000" dirty="0" smtClean="0">
                <a:solidFill>
                  <a:schemeClr val="bg1">
                    <a:lumMod val="65000"/>
                  </a:schemeClr>
                </a:solidFill>
              </a:rPr>
              <a:t>3</a:t>
            </a:r>
            <a:r>
              <a:rPr lang="en-US" sz="2800" b="1" dirty="0" smtClean="0">
                <a:solidFill>
                  <a:schemeClr val="bg1">
                    <a:lumMod val="65000"/>
                  </a:schemeClr>
                </a:solidFill>
              </a:rPr>
              <a:t>/Crude Oil Phase Behavior</a:t>
            </a:r>
            <a:r>
              <a:rPr lang="en-US" sz="2800" b="1" dirty="0" smtClean="0"/>
              <a:t/>
            </a:r>
            <a:br>
              <a:rPr lang="en-US" sz="2800" b="1" dirty="0" smtClean="0"/>
            </a:br>
            <a:r>
              <a:rPr lang="en-US" sz="2800" b="1" dirty="0" smtClean="0">
                <a:solidFill>
                  <a:schemeClr val="bg1">
                    <a:lumMod val="65000"/>
                  </a:schemeClr>
                </a:solidFill>
              </a:rPr>
              <a:t>• IFT Measurement</a:t>
            </a:r>
            <a:br>
              <a:rPr lang="en-US" sz="2800" b="1" dirty="0" smtClean="0">
                <a:solidFill>
                  <a:schemeClr val="bg1">
                    <a:lumMod val="65000"/>
                  </a:schemeClr>
                </a:solidFill>
              </a:rPr>
            </a:br>
            <a:r>
              <a:rPr lang="en-US" sz="2800" b="1" dirty="0" smtClean="0">
                <a:solidFill>
                  <a:schemeClr val="bg1">
                    <a:lumMod val="65000"/>
                  </a:schemeClr>
                </a:solidFill>
              </a:rPr>
              <a:t>      </a:t>
            </a:r>
            <a:r>
              <a:rPr lang="en-US" sz="2800" i="1" dirty="0" smtClean="0">
                <a:solidFill>
                  <a:schemeClr val="bg1">
                    <a:lumMod val="65000"/>
                  </a:schemeClr>
                </a:solidFill>
              </a:rPr>
              <a:t>IFT Measured with Non-equilibrated Samples</a:t>
            </a:r>
            <a:br>
              <a:rPr lang="en-US" sz="2800" i="1" dirty="0" smtClean="0">
                <a:solidFill>
                  <a:schemeClr val="bg1">
                    <a:lumMod val="65000"/>
                  </a:schemeClr>
                </a:solidFill>
              </a:rPr>
            </a:br>
            <a:r>
              <a:rPr lang="en-US" sz="2800" i="1" dirty="0" smtClean="0">
                <a:solidFill>
                  <a:schemeClr val="bg1">
                    <a:lumMod val="65000"/>
                  </a:schemeClr>
                </a:solidFill>
              </a:rPr>
              <a:t>      IFT Measured with Pre-equilibrated Samples </a:t>
            </a:r>
            <a:r>
              <a:rPr lang="en-US" sz="2800" b="1" dirty="0" smtClean="0"/>
              <a:t/>
            </a:r>
            <a:br>
              <a:rPr lang="en-US" sz="2800" b="1" dirty="0" smtClean="0"/>
            </a:br>
            <a:r>
              <a:rPr lang="en-US" sz="2800" b="1" dirty="0" smtClean="0"/>
              <a:t>• Soap Number Measurement and Soap Partitioning</a:t>
            </a:r>
            <a:br>
              <a:rPr lang="en-US" sz="2800" b="1" dirty="0" smtClean="0"/>
            </a:br>
            <a:r>
              <a:rPr lang="en-US" sz="2800" b="1" dirty="0" smtClean="0">
                <a:solidFill>
                  <a:schemeClr val="bg1">
                    <a:lumMod val="65000"/>
                  </a:schemeClr>
                </a:solidFill>
              </a:rPr>
              <a:t>• Conclusion</a:t>
            </a:r>
            <a:r>
              <a:rPr lang="en-US" sz="2800" b="1" dirty="0" smtClean="0"/>
              <a:t/>
            </a:r>
            <a:br>
              <a:rPr lang="en-US" sz="2800" b="1" dirty="0" smtClean="0"/>
            </a:br>
            <a:r>
              <a:rPr lang="en-US" sz="2800" b="1" dirty="0" smtClean="0"/>
              <a:t/>
            </a:r>
            <a:br>
              <a:rPr lang="en-US" sz="2800" b="1" dirty="0" smtClean="0"/>
            </a:br>
            <a:endParaRPr lang="en-US" sz="2800" b="1" dirty="0"/>
          </a:p>
        </p:txBody>
      </p:sp>
      <p:sp>
        <p:nvSpPr>
          <p:cNvPr id="5" name="Rectangle 4"/>
          <p:cNvSpPr/>
          <p:nvPr/>
        </p:nvSpPr>
        <p:spPr>
          <a:xfrm>
            <a:off x="2057400" y="4572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188640"/>
            <a:ext cx="8280920" cy="936104"/>
          </a:xfrm>
        </p:spPr>
        <p:txBody>
          <a:bodyPr>
            <a:normAutofit fontScale="62500" lnSpcReduction="20000"/>
          </a:bodyPr>
          <a:lstStyle/>
          <a:p>
            <a:endParaRPr lang="zh-CN" altLang="en-US" dirty="0" smtClean="0"/>
          </a:p>
          <a:p>
            <a:r>
              <a:rPr lang="en-US" sz="5400" b="1" dirty="0" smtClean="0">
                <a:solidFill>
                  <a:schemeClr val="tx1"/>
                </a:solidFill>
              </a:rPr>
              <a:t>Soap Number Measurement</a:t>
            </a:r>
            <a:endParaRPr lang="zh-CN" altLang="en-US" sz="5400" b="1" dirty="0">
              <a:solidFill>
                <a:schemeClr val="tx1"/>
              </a:solidFill>
              <a:cs typeface="Times New Roman" pitchFamily="18" charset="0"/>
            </a:endParaRPr>
          </a:p>
        </p:txBody>
      </p:sp>
      <p:sp>
        <p:nvSpPr>
          <p:cNvPr id="4" name="TextBox 3"/>
          <p:cNvSpPr txBox="1"/>
          <p:nvPr/>
        </p:nvSpPr>
        <p:spPr>
          <a:xfrm>
            <a:off x="304800" y="990600"/>
            <a:ext cx="8064896" cy="523220"/>
          </a:xfrm>
          <a:prstGeom prst="rect">
            <a:avLst/>
          </a:prstGeom>
          <a:noFill/>
        </p:spPr>
        <p:txBody>
          <a:bodyPr wrap="square" rtlCol="0">
            <a:spAutoFit/>
          </a:bodyPr>
          <a:lstStyle/>
          <a:p>
            <a:pPr algn="ctr"/>
            <a:r>
              <a:rPr lang="en-US" altLang="zh-CN" sz="2800" b="1" dirty="0" smtClean="0"/>
              <a:t>Procedure</a:t>
            </a:r>
            <a:endParaRPr lang="zh-CN" altLang="en-US" sz="2800" b="1" dirty="0"/>
          </a:p>
        </p:txBody>
      </p:sp>
      <p:sp>
        <p:nvSpPr>
          <p:cNvPr id="5" name="TextBox 4"/>
          <p:cNvSpPr txBox="1"/>
          <p:nvPr/>
        </p:nvSpPr>
        <p:spPr>
          <a:xfrm>
            <a:off x="457200" y="1371600"/>
            <a:ext cx="8458200" cy="3231654"/>
          </a:xfrm>
          <a:prstGeom prst="rect">
            <a:avLst/>
          </a:prstGeom>
          <a:noFill/>
        </p:spPr>
        <p:txBody>
          <a:bodyPr wrap="square" rtlCol="0">
            <a:spAutoFit/>
          </a:bodyPr>
          <a:lstStyle/>
          <a:p>
            <a:r>
              <a:rPr lang="en-US" sz="3200" b="1" dirty="0" smtClean="0">
                <a:solidFill>
                  <a:srgbClr val="00B050"/>
                </a:solidFill>
              </a:rPr>
              <a:t>• Soap Extracted by Na</a:t>
            </a:r>
            <a:r>
              <a:rPr lang="en-US" sz="3200" b="1" baseline="-25000" dirty="0" smtClean="0">
                <a:solidFill>
                  <a:srgbClr val="00B050"/>
                </a:solidFill>
              </a:rPr>
              <a:t>2</a:t>
            </a:r>
            <a:r>
              <a:rPr lang="en-US" sz="3200" b="1" dirty="0" smtClean="0">
                <a:solidFill>
                  <a:srgbClr val="00B050"/>
                </a:solidFill>
              </a:rPr>
              <a:t>CO</a:t>
            </a:r>
            <a:r>
              <a:rPr lang="en-US" sz="3200" b="1" baseline="-25000" dirty="0" smtClean="0">
                <a:solidFill>
                  <a:srgbClr val="00B050"/>
                </a:solidFill>
              </a:rPr>
              <a:t>3</a:t>
            </a:r>
            <a:r>
              <a:rPr lang="en-US" sz="3200" b="1" dirty="0" smtClean="0">
                <a:solidFill>
                  <a:srgbClr val="00B050"/>
                </a:solidFill>
              </a:rPr>
              <a:t> Solution</a:t>
            </a:r>
            <a:r>
              <a:rPr lang="en-US" sz="3200" b="1" baseline="-25000" dirty="0" smtClean="0">
                <a:solidFill>
                  <a:srgbClr val="00B050"/>
                </a:solidFill>
              </a:rPr>
              <a:t>   </a:t>
            </a:r>
            <a:endParaRPr lang="en-US" sz="2000" b="1" baseline="-25000" dirty="0" smtClean="0">
              <a:solidFill>
                <a:srgbClr val="FF0000"/>
              </a:solidFill>
            </a:endParaRPr>
          </a:p>
          <a:p>
            <a:r>
              <a:rPr lang="en-US" altLang="zh-CN" sz="2000" b="1" dirty="0" smtClean="0">
                <a:solidFill>
                  <a:srgbClr val="FF0000"/>
                </a:solidFill>
              </a:rPr>
              <a:t>WOR=3; WOR=5; WOR=9; WOR=24;</a:t>
            </a:r>
          </a:p>
          <a:p>
            <a:r>
              <a:rPr lang="en-US" altLang="zh-CN" sz="2000" b="1" dirty="0" smtClean="0"/>
              <a:t>• Na</a:t>
            </a:r>
            <a:r>
              <a:rPr lang="en-US" altLang="zh-CN" sz="2000" b="1" baseline="-25000" dirty="0" smtClean="0"/>
              <a:t>2</a:t>
            </a:r>
            <a:r>
              <a:rPr lang="en-US" altLang="zh-CN" sz="2000" b="1" dirty="0" smtClean="0"/>
              <a:t>CO</a:t>
            </a:r>
            <a:r>
              <a:rPr lang="en-US" altLang="zh-CN" sz="2000" b="1" baseline="-25000" dirty="0" smtClean="0"/>
              <a:t>3</a:t>
            </a:r>
            <a:r>
              <a:rPr lang="en-US" altLang="zh-CN" sz="2000" b="1" dirty="0" smtClean="0"/>
              <a:t> solutions at different concentrations in 20 ml Test Tubes with oil </a:t>
            </a:r>
          </a:p>
          <a:p>
            <a:r>
              <a:rPr lang="en-US" altLang="zh-CN" sz="2000" b="1" dirty="0" smtClean="0"/>
              <a:t>• Rotate, allow to equilibrate, then separate the aqueous phase</a:t>
            </a:r>
          </a:p>
          <a:p>
            <a:r>
              <a:rPr lang="en-US" sz="3200" b="1" dirty="0" smtClean="0">
                <a:solidFill>
                  <a:srgbClr val="00B050"/>
                </a:solidFill>
              </a:rPr>
              <a:t>• Soap Extracted by Na</a:t>
            </a:r>
            <a:r>
              <a:rPr lang="en-US" sz="3200" b="1" baseline="-25000" dirty="0" smtClean="0">
                <a:solidFill>
                  <a:srgbClr val="00B050"/>
                </a:solidFill>
              </a:rPr>
              <a:t>2</a:t>
            </a:r>
            <a:r>
              <a:rPr lang="en-US" sz="3200" b="1" dirty="0" smtClean="0">
                <a:solidFill>
                  <a:srgbClr val="00B050"/>
                </a:solidFill>
              </a:rPr>
              <a:t>CO</a:t>
            </a:r>
            <a:r>
              <a:rPr lang="en-US" sz="3200" b="1" baseline="-25000" dirty="0" smtClean="0">
                <a:solidFill>
                  <a:srgbClr val="00B050"/>
                </a:solidFill>
              </a:rPr>
              <a:t>3</a:t>
            </a:r>
            <a:r>
              <a:rPr lang="en-US" sz="3200" b="1" dirty="0" smtClean="0">
                <a:solidFill>
                  <a:srgbClr val="00B050"/>
                </a:solidFill>
              </a:rPr>
              <a:t> and IPA</a:t>
            </a:r>
            <a:endParaRPr lang="en-US" sz="2000" b="1" dirty="0" smtClean="0">
              <a:solidFill>
                <a:srgbClr val="00B050"/>
              </a:solidFill>
            </a:endParaRPr>
          </a:p>
          <a:p>
            <a:r>
              <a:rPr lang="en-US" altLang="zh-CN" sz="2000" b="1" dirty="0" smtClean="0">
                <a:solidFill>
                  <a:srgbClr val="FF0000"/>
                </a:solidFill>
              </a:rPr>
              <a:t>WOR=3; WOR=5; WOR=24;</a:t>
            </a:r>
          </a:p>
          <a:p>
            <a:r>
              <a:rPr lang="en-US" altLang="zh-CN" sz="2000" b="1" dirty="0" smtClean="0"/>
              <a:t>• Na</a:t>
            </a:r>
            <a:r>
              <a:rPr lang="en-US" altLang="zh-CN" sz="2000" b="1" baseline="-25000" dirty="0" smtClean="0"/>
              <a:t>2</a:t>
            </a:r>
            <a:r>
              <a:rPr lang="en-US" altLang="zh-CN" sz="2000" b="1" dirty="0" smtClean="0"/>
              <a:t>CO</a:t>
            </a:r>
            <a:r>
              <a:rPr lang="en-US" altLang="zh-CN" sz="2000" b="1" baseline="-25000" dirty="0" smtClean="0"/>
              <a:t>3</a:t>
            </a:r>
            <a:r>
              <a:rPr lang="en-US" altLang="zh-CN" sz="2000" b="1" dirty="0" smtClean="0"/>
              <a:t> solutions at different concentrations in 30 ml vials;</a:t>
            </a:r>
          </a:p>
          <a:p>
            <a:r>
              <a:rPr lang="en-US" altLang="zh-CN" sz="2000" b="1" dirty="0" smtClean="0"/>
              <a:t>• Rotated and equilibrated as above, </a:t>
            </a:r>
            <a:r>
              <a:rPr lang="en-US" altLang="zh-CN" sz="2000" b="1" dirty="0" smtClean="0">
                <a:solidFill>
                  <a:srgbClr val="FF0000"/>
                </a:solidFill>
              </a:rPr>
              <a:t>a</a:t>
            </a:r>
            <a:r>
              <a:rPr lang="en-US" sz="2000" b="1" dirty="0" smtClean="0">
                <a:solidFill>
                  <a:srgbClr val="FF0000"/>
                </a:solidFill>
              </a:rPr>
              <a:t>dd equal volume (as brine) of IPA;</a:t>
            </a:r>
          </a:p>
          <a:p>
            <a:r>
              <a:rPr lang="en-US" altLang="zh-CN" sz="2000" b="1" dirty="0" smtClean="0"/>
              <a:t>• Rotate, allow to equilibrate, then separate the aqueous phase</a:t>
            </a:r>
            <a:endParaRPr lang="en-US" sz="2000" b="1"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dirty="0"/>
          </a:p>
        </p:txBody>
      </p:sp>
      <p:sp>
        <p:nvSpPr>
          <p:cNvPr id="7" name="Rectangle 6"/>
          <p:cNvSpPr/>
          <p:nvPr/>
        </p:nvSpPr>
        <p:spPr>
          <a:xfrm>
            <a:off x="533400" y="4495800"/>
            <a:ext cx="7772400" cy="800219"/>
          </a:xfrm>
          <a:prstGeom prst="rect">
            <a:avLst/>
          </a:prstGeom>
        </p:spPr>
        <p:txBody>
          <a:bodyPr wrap="square">
            <a:spAutoFit/>
          </a:bodyPr>
          <a:lstStyle/>
          <a:p>
            <a:r>
              <a:rPr lang="en-US" altLang="zh-CN" sz="2800" b="1" dirty="0" smtClean="0">
                <a:solidFill>
                  <a:srgbClr val="FF0000"/>
                </a:solidFill>
              </a:rPr>
              <a:t>High-pH two-phase titration for soap in aq. phase</a:t>
            </a:r>
            <a:endParaRPr lang="en-US" altLang="zh-CN" sz="1400" b="1" dirty="0" smtClean="0"/>
          </a:p>
          <a:p>
            <a:r>
              <a:rPr lang="en-US" altLang="zh-CN" sz="1400" b="1" dirty="0" smtClean="0"/>
              <a:t> </a:t>
            </a:r>
            <a:r>
              <a:rPr lang="en-US" altLang="zh-CN" b="1" dirty="0" smtClean="0"/>
              <a:t>- BG as indicator, TEGO as titrant,  High pH buffer, Chloroform;</a:t>
            </a:r>
          </a:p>
        </p:txBody>
      </p:sp>
      <p:graphicFrame>
        <p:nvGraphicFramePr>
          <p:cNvPr id="163841" name="Object 1"/>
          <p:cNvGraphicFramePr>
            <a:graphicFrameLocks noChangeAspect="1"/>
          </p:cNvGraphicFramePr>
          <p:nvPr/>
        </p:nvGraphicFramePr>
        <p:xfrm>
          <a:off x="609600" y="5257800"/>
          <a:ext cx="8153400" cy="609600"/>
        </p:xfrm>
        <a:graphic>
          <a:graphicData uri="http://schemas.openxmlformats.org/presentationml/2006/ole">
            <p:oleObj spid="_x0000_s163854" name="Equation" r:id="rId4" imgW="3962160" imgH="2538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09600" y="152400"/>
            <a:ext cx="8357120" cy="838200"/>
          </a:xfrm>
        </p:spPr>
        <p:txBody>
          <a:bodyPr>
            <a:noAutofit/>
          </a:bodyPr>
          <a:lstStyle/>
          <a:p>
            <a:r>
              <a:rPr lang="en-US" altLang="zh-CN" sz="2800" b="1" dirty="0" smtClean="0">
                <a:solidFill>
                  <a:schemeClr val="tx1"/>
                </a:solidFill>
                <a:latin typeface="+mj-lt"/>
                <a:cs typeface="Times New Roman" pitchFamily="18" charset="0"/>
              </a:rPr>
              <a:t>Water Soluble Soap Extracted by Na</a:t>
            </a:r>
            <a:r>
              <a:rPr lang="en-US" altLang="zh-CN" sz="2800" b="1" baseline="-25000" dirty="0" smtClean="0">
                <a:solidFill>
                  <a:schemeClr val="tx1"/>
                </a:solidFill>
                <a:latin typeface="+mj-lt"/>
                <a:cs typeface="Times New Roman" pitchFamily="18" charset="0"/>
              </a:rPr>
              <a:t>2</a:t>
            </a:r>
            <a:r>
              <a:rPr lang="en-US" altLang="zh-CN" sz="2800" b="1" dirty="0" smtClean="0">
                <a:solidFill>
                  <a:schemeClr val="tx1"/>
                </a:solidFill>
                <a:latin typeface="+mj-lt"/>
                <a:cs typeface="Times New Roman" pitchFamily="18" charset="0"/>
              </a:rPr>
              <a:t>CO</a:t>
            </a:r>
            <a:r>
              <a:rPr lang="en-US" altLang="zh-CN" sz="2800" b="1" baseline="-25000" dirty="0" smtClean="0">
                <a:solidFill>
                  <a:schemeClr val="tx1"/>
                </a:solidFill>
                <a:latin typeface="+mj-lt"/>
                <a:cs typeface="Times New Roman" pitchFamily="18" charset="0"/>
              </a:rPr>
              <a:t>3</a:t>
            </a:r>
            <a:r>
              <a:rPr lang="en-US" altLang="zh-CN" sz="2800" b="1" dirty="0" smtClean="0">
                <a:solidFill>
                  <a:schemeClr val="tx1"/>
                </a:solidFill>
                <a:latin typeface="+mj-lt"/>
                <a:cs typeface="Times New Roman" pitchFamily="18" charset="0"/>
              </a:rPr>
              <a:t> (bars)</a:t>
            </a:r>
          </a:p>
          <a:p>
            <a:r>
              <a:rPr lang="en-US" altLang="zh-CN" sz="2800" b="1" dirty="0" smtClean="0">
                <a:solidFill>
                  <a:schemeClr val="tx1"/>
                </a:solidFill>
                <a:latin typeface="+mj-lt"/>
                <a:cs typeface="Times New Roman" pitchFamily="18" charset="0"/>
              </a:rPr>
              <a:t>Soap Extracted by Na</a:t>
            </a:r>
            <a:r>
              <a:rPr lang="en-US" altLang="zh-CN" sz="2800" b="1" baseline="-25000" dirty="0" smtClean="0">
                <a:solidFill>
                  <a:schemeClr val="tx1"/>
                </a:solidFill>
                <a:latin typeface="+mj-lt"/>
                <a:cs typeface="Times New Roman" pitchFamily="18" charset="0"/>
              </a:rPr>
              <a:t>2</a:t>
            </a:r>
            <a:r>
              <a:rPr lang="en-US" altLang="zh-CN" sz="2800" b="1" dirty="0" smtClean="0">
                <a:solidFill>
                  <a:schemeClr val="tx1"/>
                </a:solidFill>
                <a:latin typeface="+mj-lt"/>
                <a:cs typeface="Times New Roman" pitchFamily="18" charset="0"/>
              </a:rPr>
              <a:t>CO</a:t>
            </a:r>
            <a:r>
              <a:rPr lang="en-US" altLang="zh-CN" sz="2800" b="1" baseline="-25000" dirty="0" smtClean="0">
                <a:solidFill>
                  <a:schemeClr val="tx1"/>
                </a:solidFill>
                <a:latin typeface="+mj-lt"/>
                <a:cs typeface="Times New Roman" pitchFamily="18" charset="0"/>
              </a:rPr>
              <a:t>3</a:t>
            </a:r>
            <a:r>
              <a:rPr lang="en-US" altLang="zh-CN" sz="2800" b="1" dirty="0" smtClean="0">
                <a:solidFill>
                  <a:schemeClr val="tx1"/>
                </a:solidFill>
                <a:latin typeface="+mj-lt"/>
                <a:cs typeface="Times New Roman" pitchFamily="18" charset="0"/>
              </a:rPr>
              <a:t>/IPA (lines)</a:t>
            </a:r>
            <a:endParaRPr lang="zh-CN" altLang="en-US" sz="2800" b="1" dirty="0">
              <a:solidFill>
                <a:schemeClr val="tx1"/>
              </a:solidFill>
              <a:latin typeface="+mj-lt"/>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
        <p:nvSpPr>
          <p:cNvPr id="7" name="TextBox 6"/>
          <p:cNvSpPr txBox="1"/>
          <p:nvPr/>
        </p:nvSpPr>
        <p:spPr>
          <a:xfrm>
            <a:off x="990600" y="6172200"/>
            <a:ext cx="4544834" cy="369332"/>
          </a:xfrm>
          <a:prstGeom prst="rect">
            <a:avLst/>
          </a:prstGeom>
          <a:noFill/>
        </p:spPr>
        <p:txBody>
          <a:bodyPr wrap="none" rtlCol="0">
            <a:spAutoFit/>
          </a:bodyPr>
          <a:lstStyle/>
          <a:p>
            <a:r>
              <a:rPr lang="en-US" b="1" dirty="0" smtClean="0"/>
              <a:t>Note that total acid number = 0.88 mg KOH/g</a:t>
            </a:r>
            <a:endParaRPr lang="en-US" b="1" dirty="0"/>
          </a:p>
        </p:txBody>
      </p:sp>
      <p:graphicFrame>
        <p:nvGraphicFramePr>
          <p:cNvPr id="9" name="Chart 8"/>
          <p:cNvGraphicFramePr/>
          <p:nvPr/>
        </p:nvGraphicFramePr>
        <p:xfrm>
          <a:off x="390524" y="638174"/>
          <a:ext cx="8448675" cy="55816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152400" y="15240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副标题 2"/>
          <p:cNvSpPr>
            <a:spLocks noGrp="1"/>
          </p:cNvSpPr>
          <p:nvPr>
            <p:ph type="subTitle" idx="1"/>
          </p:nvPr>
        </p:nvSpPr>
        <p:spPr>
          <a:xfrm>
            <a:off x="381000" y="457200"/>
            <a:ext cx="8229600" cy="609600"/>
          </a:xfrm>
        </p:spPr>
        <p:txBody>
          <a:bodyPr>
            <a:noAutofit/>
          </a:bodyPr>
          <a:lstStyle/>
          <a:p>
            <a:r>
              <a:rPr lang="en-US" altLang="zh-CN" b="1" dirty="0" smtClean="0">
                <a:solidFill>
                  <a:schemeClr val="tx1"/>
                </a:solidFill>
                <a:cs typeface="Times New Roman" pitchFamily="18" charset="0"/>
              </a:rPr>
              <a:t>Water Soluble Active Soap (WSAS) in Aqueous Phase as a Function of Salinity and WOR</a:t>
            </a:r>
            <a:endParaRPr lang="zh-CN" altLang="en-US" b="1" dirty="0">
              <a:solidFill>
                <a:schemeClr val="tx1"/>
              </a:solidFill>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2" name="TextBox 1"/>
          <p:cNvSpPr txBox="1"/>
          <p:nvPr/>
        </p:nvSpPr>
        <p:spPr>
          <a:xfrm>
            <a:off x="1295400" y="1752600"/>
            <a:ext cx="3581400" cy="1200329"/>
          </a:xfrm>
          <a:prstGeom prst="rect">
            <a:avLst/>
          </a:prstGeom>
          <a:noFill/>
        </p:spPr>
        <p:txBody>
          <a:bodyPr wrap="square" rtlCol="0">
            <a:spAutoFit/>
          </a:bodyPr>
          <a:lstStyle/>
          <a:p>
            <a:pPr algn="just"/>
            <a:r>
              <a:rPr lang="en-US" b="1" dirty="0" smtClean="0">
                <a:solidFill>
                  <a:srgbClr val="00B050"/>
                </a:solidFill>
              </a:rPr>
              <a:t>WSAS is that which can partition between</a:t>
            </a:r>
            <a:r>
              <a:rPr lang="en-US" b="1" dirty="0">
                <a:solidFill>
                  <a:srgbClr val="00B050"/>
                </a:solidFill>
              </a:rPr>
              <a:t> </a:t>
            </a:r>
            <a:r>
              <a:rPr lang="en-US" b="1" dirty="0" smtClean="0">
                <a:solidFill>
                  <a:srgbClr val="00B050"/>
                </a:solidFill>
              </a:rPr>
              <a:t>oil and aqueous phases, i.e., the difference between water-soluble soap at low and high  </a:t>
            </a:r>
            <a:endParaRPr lang="en-US"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763000" cy="762000"/>
          </a:xfrm>
        </p:spPr>
        <p:txBody>
          <a:bodyPr>
            <a:normAutofit/>
          </a:bodyPr>
          <a:lstStyle/>
          <a:p>
            <a:r>
              <a:rPr lang="en-US" sz="3200" b="1" dirty="0" smtClean="0"/>
              <a:t>Partition Coefficient of WSAS and IFT</a:t>
            </a:r>
            <a:endParaRPr lang="en-US" sz="3200" dirty="0"/>
          </a:p>
        </p:txBody>
      </p:sp>
      <p:sp>
        <p:nvSpPr>
          <p:cNvPr id="5" name="TextBox 4"/>
          <p:cNvSpPr txBox="1"/>
          <p:nvPr/>
        </p:nvSpPr>
        <p:spPr>
          <a:xfrm>
            <a:off x="838200" y="5867400"/>
            <a:ext cx="7696200" cy="369332"/>
          </a:xfrm>
          <a:prstGeom prst="rect">
            <a:avLst/>
          </a:prstGeom>
          <a:noFill/>
        </p:spPr>
        <p:txBody>
          <a:bodyPr wrap="square" rtlCol="0">
            <a:spAutoFit/>
          </a:bodyPr>
          <a:lstStyle/>
          <a:p>
            <a:r>
              <a:rPr lang="en-US" b="1" dirty="0" smtClean="0"/>
              <a:t>IFTs are measured at room temperature, </a:t>
            </a:r>
            <a:r>
              <a:rPr lang="en-US" b="1" dirty="0" smtClean="0">
                <a:solidFill>
                  <a:srgbClr val="FF0000"/>
                </a:solidFill>
              </a:rPr>
              <a:t>WOR=3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TextBox 7"/>
          <p:cNvSpPr txBox="1"/>
          <p:nvPr/>
        </p:nvSpPr>
        <p:spPr>
          <a:xfrm>
            <a:off x="7467600" y="990600"/>
            <a:ext cx="1447800" cy="523220"/>
          </a:xfrm>
          <a:prstGeom prst="rect">
            <a:avLst/>
          </a:prstGeom>
          <a:noFill/>
        </p:spPr>
        <p:txBody>
          <a:bodyPr wrap="square" rtlCol="0">
            <a:spAutoFit/>
          </a:bodyPr>
          <a:lstStyle/>
          <a:p>
            <a:r>
              <a:rPr lang="en-US" sz="2800" b="1" dirty="0" smtClean="0">
                <a:solidFill>
                  <a:srgbClr val="FF0000"/>
                </a:solidFill>
              </a:rPr>
              <a:t>WOR=3</a:t>
            </a:r>
            <a:endParaRPr lang="en-US" sz="2800" b="1" dirty="0">
              <a:solidFill>
                <a:srgbClr val="FF0000"/>
              </a:solidFill>
            </a:endParaRPr>
          </a:p>
        </p:txBody>
      </p:sp>
      <p:sp>
        <p:nvSpPr>
          <p:cNvPr id="21" name="TextBox 20"/>
          <p:cNvSpPr txBox="1"/>
          <p:nvPr/>
        </p:nvSpPr>
        <p:spPr>
          <a:xfrm>
            <a:off x="5638800" y="3200400"/>
            <a:ext cx="609600" cy="369332"/>
          </a:xfrm>
          <a:prstGeom prst="rect">
            <a:avLst/>
          </a:prstGeom>
          <a:noFill/>
        </p:spPr>
        <p:txBody>
          <a:bodyPr wrap="square" rtlCol="0">
            <a:spAutoFit/>
          </a:bodyPr>
          <a:lstStyle/>
          <a:p>
            <a:r>
              <a:rPr lang="en-US" b="1" dirty="0" smtClean="0"/>
              <a:t>K=1</a:t>
            </a:r>
            <a:endParaRPr lang="en-US" b="1" dirty="0"/>
          </a:p>
        </p:txBody>
      </p:sp>
      <p:graphicFrame>
        <p:nvGraphicFramePr>
          <p:cNvPr id="10" name="Chart 9"/>
          <p:cNvGraphicFramePr/>
          <p:nvPr/>
        </p:nvGraphicFramePr>
        <p:xfrm>
          <a:off x="304800" y="990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 Arrow 8"/>
          <p:cNvSpPr/>
          <p:nvPr/>
        </p:nvSpPr>
        <p:spPr>
          <a:xfrm>
            <a:off x="2438400" y="2438400"/>
            <a:ext cx="1066800" cy="76200"/>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429000" y="3810000"/>
            <a:ext cx="838200" cy="76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381000" y="990600"/>
          <a:ext cx="8534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152400" y="381001"/>
            <a:ext cx="8763000" cy="762000"/>
          </a:xfrm>
        </p:spPr>
        <p:txBody>
          <a:bodyPr>
            <a:normAutofit/>
          </a:bodyPr>
          <a:lstStyle/>
          <a:p>
            <a:r>
              <a:rPr lang="en-US" sz="3200" b="1" dirty="0"/>
              <a:t>Partition Coefficient of WSAS and IFT</a:t>
            </a:r>
            <a:endParaRPr lang="en-US" sz="3200" dirty="0"/>
          </a:p>
        </p:txBody>
      </p:sp>
      <p:sp>
        <p:nvSpPr>
          <p:cNvPr id="5" name="TextBox 4"/>
          <p:cNvSpPr txBox="1"/>
          <p:nvPr/>
        </p:nvSpPr>
        <p:spPr>
          <a:xfrm>
            <a:off x="838200" y="5791200"/>
            <a:ext cx="7696200" cy="369332"/>
          </a:xfrm>
          <a:prstGeom prst="rect">
            <a:avLst/>
          </a:prstGeom>
          <a:noFill/>
        </p:spPr>
        <p:txBody>
          <a:bodyPr wrap="square" rtlCol="0">
            <a:spAutoFit/>
          </a:bodyPr>
          <a:lstStyle/>
          <a:p>
            <a:r>
              <a:rPr lang="en-US" b="1" dirty="0" smtClean="0"/>
              <a:t>IFTs are measured at room temperature, </a:t>
            </a:r>
            <a:r>
              <a:rPr lang="en-US" b="1" dirty="0" smtClean="0">
                <a:solidFill>
                  <a:srgbClr val="FF0000"/>
                </a:solidFill>
              </a:rPr>
              <a:t>WOR=9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9" name="TextBox 8"/>
          <p:cNvSpPr txBox="1"/>
          <p:nvPr/>
        </p:nvSpPr>
        <p:spPr>
          <a:xfrm>
            <a:off x="7543800" y="914400"/>
            <a:ext cx="1447800" cy="523220"/>
          </a:xfrm>
          <a:prstGeom prst="rect">
            <a:avLst/>
          </a:prstGeom>
          <a:noFill/>
        </p:spPr>
        <p:txBody>
          <a:bodyPr wrap="square" rtlCol="0">
            <a:spAutoFit/>
          </a:bodyPr>
          <a:lstStyle/>
          <a:p>
            <a:r>
              <a:rPr lang="en-US" sz="2800" b="1" dirty="0" smtClean="0">
                <a:solidFill>
                  <a:srgbClr val="FF0000"/>
                </a:solidFill>
              </a:rPr>
              <a:t>WOR=9</a:t>
            </a:r>
            <a:endParaRPr lang="en-US" sz="2800" b="1" dirty="0">
              <a:solidFill>
                <a:srgbClr val="FF0000"/>
              </a:solidFill>
            </a:endParaRPr>
          </a:p>
        </p:txBody>
      </p:sp>
      <p:sp>
        <p:nvSpPr>
          <p:cNvPr id="12" name="TextBox 11"/>
          <p:cNvSpPr txBox="1"/>
          <p:nvPr/>
        </p:nvSpPr>
        <p:spPr>
          <a:xfrm>
            <a:off x="5638800" y="3124200"/>
            <a:ext cx="609600" cy="369332"/>
          </a:xfrm>
          <a:prstGeom prst="rect">
            <a:avLst/>
          </a:prstGeom>
          <a:noFill/>
        </p:spPr>
        <p:txBody>
          <a:bodyPr wrap="square" rtlCol="0">
            <a:spAutoFit/>
          </a:bodyPr>
          <a:lstStyle/>
          <a:p>
            <a:r>
              <a:rPr lang="en-US" b="1" dirty="0" smtClean="0"/>
              <a:t>K=1</a:t>
            </a:r>
            <a:endParaRPr lang="en-US" b="1" dirty="0"/>
          </a:p>
        </p:txBody>
      </p:sp>
      <p:sp>
        <p:nvSpPr>
          <p:cNvPr id="8" name="Left Arrow 7"/>
          <p:cNvSpPr/>
          <p:nvPr/>
        </p:nvSpPr>
        <p:spPr>
          <a:xfrm>
            <a:off x="2590800" y="2438400"/>
            <a:ext cx="914400" cy="76200"/>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352800" y="3810000"/>
            <a:ext cx="914400" cy="76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381000" y="1028700"/>
          <a:ext cx="838200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228600" y="381000"/>
            <a:ext cx="8686800" cy="762000"/>
          </a:xfrm>
        </p:spPr>
        <p:txBody>
          <a:bodyPr>
            <a:normAutofit fontScale="90000"/>
          </a:bodyPr>
          <a:lstStyle/>
          <a:p>
            <a:r>
              <a:rPr lang="en-US" sz="3200" b="1" dirty="0" smtClean="0"/>
              <a:t>WSAS Concentration in Aqueous/Oil Phase as Function of WOR at Optimal Na</a:t>
            </a:r>
            <a:r>
              <a:rPr lang="en-US" sz="3200" b="1" baseline="-25000" dirty="0" smtClean="0"/>
              <a:t>2</a:t>
            </a:r>
            <a:r>
              <a:rPr lang="en-US" sz="3200" b="1" dirty="0" smtClean="0"/>
              <a:t>CO</a:t>
            </a:r>
            <a:r>
              <a:rPr lang="en-US" sz="3200" b="1" baseline="-25000" dirty="0" smtClean="0"/>
              <a:t>3</a:t>
            </a:r>
            <a:r>
              <a:rPr lang="en-US" sz="3200" b="1" dirty="0" smtClean="0"/>
              <a:t> Conc., 1.4 wt% at 77°F</a:t>
            </a:r>
            <a:endParaRPr lang="en-US" sz="3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dirty="0"/>
          </a:p>
        </p:txBody>
      </p:sp>
      <p:sp>
        <p:nvSpPr>
          <p:cNvPr id="5" name="Right Arrow 4"/>
          <p:cNvSpPr/>
          <p:nvPr/>
        </p:nvSpPr>
        <p:spPr>
          <a:xfrm>
            <a:off x="6400800" y="2514600"/>
            <a:ext cx="762000" cy="76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1600200" y="3429000"/>
            <a:ext cx="762000" cy="76200"/>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2057400" y="2971800"/>
            <a:ext cx="762000" cy="76200"/>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686800" cy="2133600"/>
          </a:xfrm>
        </p:spPr>
        <p:txBody>
          <a:bodyPr>
            <a:noAutofit/>
          </a:bodyPr>
          <a:lstStyle/>
          <a:p>
            <a:pPr marL="269875" indent="-269875" algn="l"/>
            <a:r>
              <a:rPr lang="en-US" sz="2800" b="1" dirty="0" smtClean="0"/>
              <a:t/>
            </a:r>
            <a:br>
              <a:rPr lang="en-US" sz="2800" b="1" dirty="0" smtClean="0"/>
            </a:br>
            <a:r>
              <a:rPr lang="en-US" sz="2800" b="1" dirty="0" smtClean="0">
                <a:solidFill>
                  <a:schemeClr val="bg1">
                    <a:lumMod val="65000"/>
                  </a:schemeClr>
                </a:solidFill>
              </a:rPr>
              <a:t>• Introduction</a:t>
            </a:r>
            <a:br>
              <a:rPr lang="en-US" sz="2800" b="1" dirty="0" smtClean="0">
                <a:solidFill>
                  <a:schemeClr val="bg1">
                    <a:lumMod val="65000"/>
                  </a:schemeClr>
                </a:solidFill>
              </a:rPr>
            </a:br>
            <a:r>
              <a:rPr lang="en-US" sz="2800" b="1" dirty="0" smtClean="0">
                <a:solidFill>
                  <a:schemeClr val="bg1">
                    <a:lumMod val="65000"/>
                  </a:schemeClr>
                </a:solidFill>
              </a:rPr>
              <a:t>• Na</a:t>
            </a:r>
            <a:r>
              <a:rPr lang="en-US" sz="2800" b="1" baseline="-25000" dirty="0" smtClean="0">
                <a:solidFill>
                  <a:schemeClr val="bg1">
                    <a:lumMod val="65000"/>
                  </a:schemeClr>
                </a:solidFill>
              </a:rPr>
              <a:t>2</a:t>
            </a:r>
            <a:r>
              <a:rPr lang="en-US" sz="2800" b="1" dirty="0" smtClean="0">
                <a:solidFill>
                  <a:schemeClr val="bg1">
                    <a:lumMod val="65000"/>
                  </a:schemeClr>
                </a:solidFill>
              </a:rPr>
              <a:t>CO</a:t>
            </a:r>
            <a:r>
              <a:rPr lang="en-US" sz="2800" b="1" baseline="-25000" dirty="0" smtClean="0">
                <a:solidFill>
                  <a:schemeClr val="bg1">
                    <a:lumMod val="65000"/>
                  </a:schemeClr>
                </a:solidFill>
              </a:rPr>
              <a:t>3</a:t>
            </a:r>
            <a:r>
              <a:rPr lang="en-US" sz="2800" b="1" dirty="0" smtClean="0">
                <a:solidFill>
                  <a:schemeClr val="bg1">
                    <a:lumMod val="65000"/>
                  </a:schemeClr>
                </a:solidFill>
              </a:rPr>
              <a:t>/Crude Oil Phase Behavior</a:t>
            </a:r>
            <a:br>
              <a:rPr lang="en-US" sz="2800" b="1" dirty="0" smtClean="0">
                <a:solidFill>
                  <a:schemeClr val="bg1">
                    <a:lumMod val="65000"/>
                  </a:schemeClr>
                </a:solidFill>
              </a:rPr>
            </a:br>
            <a:r>
              <a:rPr lang="en-US" sz="2800" b="1" dirty="0" smtClean="0">
                <a:solidFill>
                  <a:schemeClr val="bg1">
                    <a:lumMod val="65000"/>
                  </a:schemeClr>
                </a:solidFill>
              </a:rPr>
              <a:t>• IFT Measurement</a:t>
            </a:r>
            <a:br>
              <a:rPr lang="en-US" sz="2800" b="1" dirty="0" smtClean="0">
                <a:solidFill>
                  <a:schemeClr val="bg1">
                    <a:lumMod val="65000"/>
                  </a:schemeClr>
                </a:solidFill>
              </a:rPr>
            </a:br>
            <a:r>
              <a:rPr lang="en-US" sz="2800" b="1" dirty="0" smtClean="0">
                <a:solidFill>
                  <a:schemeClr val="bg1">
                    <a:lumMod val="65000"/>
                  </a:schemeClr>
                </a:solidFill>
              </a:rPr>
              <a:t>      </a:t>
            </a:r>
            <a:r>
              <a:rPr lang="en-US" sz="2800" i="1" dirty="0" smtClean="0">
                <a:solidFill>
                  <a:schemeClr val="bg1">
                    <a:lumMod val="65000"/>
                  </a:schemeClr>
                </a:solidFill>
              </a:rPr>
              <a:t>IFT Measured with Non-equilibrated Samples</a:t>
            </a:r>
            <a:br>
              <a:rPr lang="en-US" sz="2800" i="1" dirty="0" smtClean="0">
                <a:solidFill>
                  <a:schemeClr val="bg1">
                    <a:lumMod val="65000"/>
                  </a:schemeClr>
                </a:solidFill>
              </a:rPr>
            </a:br>
            <a:r>
              <a:rPr lang="en-US" sz="2800" i="1" dirty="0" smtClean="0">
                <a:solidFill>
                  <a:schemeClr val="bg1">
                    <a:lumMod val="65000"/>
                  </a:schemeClr>
                </a:solidFill>
              </a:rPr>
              <a:t>      IFT Measured with Pre-equilibrated Samples </a:t>
            </a:r>
            <a:r>
              <a:rPr lang="en-US" sz="2800" b="1" dirty="0" smtClean="0">
                <a:solidFill>
                  <a:schemeClr val="bg1">
                    <a:lumMod val="65000"/>
                  </a:schemeClr>
                </a:solidFill>
              </a:rPr>
              <a:t/>
            </a:r>
            <a:br>
              <a:rPr lang="en-US" sz="2800" b="1" dirty="0" smtClean="0">
                <a:solidFill>
                  <a:schemeClr val="bg1">
                    <a:lumMod val="65000"/>
                  </a:schemeClr>
                </a:solidFill>
              </a:rPr>
            </a:br>
            <a:r>
              <a:rPr lang="en-US" sz="2800" b="1" dirty="0" smtClean="0">
                <a:solidFill>
                  <a:schemeClr val="bg1">
                    <a:lumMod val="65000"/>
                  </a:schemeClr>
                </a:solidFill>
              </a:rPr>
              <a:t>• Soap Number Measurement and Soap Partitioning</a:t>
            </a:r>
            <a:r>
              <a:rPr lang="en-US" sz="2800" b="1" dirty="0" smtClean="0"/>
              <a:t/>
            </a:r>
            <a:br>
              <a:rPr lang="en-US" sz="2800" b="1" dirty="0" smtClean="0"/>
            </a:br>
            <a:r>
              <a:rPr lang="en-US" sz="2800" b="1" dirty="0" smtClean="0"/>
              <a:t>• Conclusion</a:t>
            </a:r>
            <a:br>
              <a:rPr lang="en-US" sz="2800" b="1" dirty="0" smtClean="0"/>
            </a:br>
            <a:r>
              <a:rPr lang="en-US" sz="2800" b="1" dirty="0" smtClean="0"/>
              <a:t/>
            </a:r>
            <a:br>
              <a:rPr lang="en-US" sz="2800" b="1" dirty="0" smtClean="0"/>
            </a:br>
            <a:endParaRPr lang="en-US" sz="2800" b="1" dirty="0"/>
          </a:p>
        </p:txBody>
      </p:sp>
      <p:sp>
        <p:nvSpPr>
          <p:cNvPr id="5" name="Rectangle 4"/>
          <p:cNvSpPr/>
          <p:nvPr/>
        </p:nvSpPr>
        <p:spPr>
          <a:xfrm>
            <a:off x="2057400" y="4572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457200"/>
            <a:ext cx="4953000" cy="646331"/>
          </a:xfrm>
          <a:prstGeom prst="rect">
            <a:avLst/>
          </a:prstGeom>
        </p:spPr>
        <p:txBody>
          <a:bodyPr wrap="square">
            <a:spAutoFit/>
          </a:bodyPr>
          <a:lstStyle/>
          <a:p>
            <a:pPr algn="ctr"/>
            <a:r>
              <a:rPr lang="en-US" altLang="zh-CN" sz="3600" b="1" dirty="0" smtClean="0">
                <a:cs typeface="Times New Roman" pitchFamily="18" charset="0"/>
              </a:rPr>
              <a:t>Conclusions</a:t>
            </a:r>
            <a:endParaRPr lang="zh-CN" altLang="en-US" sz="3600" dirty="0" smtClean="0"/>
          </a:p>
        </p:txBody>
      </p:sp>
      <p:sp>
        <p:nvSpPr>
          <p:cNvPr id="6" name="Title 1"/>
          <p:cNvSpPr txBox="1">
            <a:spLocks/>
          </p:cNvSpPr>
          <p:nvPr/>
        </p:nvSpPr>
        <p:spPr>
          <a:xfrm>
            <a:off x="381000" y="1219200"/>
            <a:ext cx="8458200" cy="2209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mj-lt"/>
              <a:ea typeface="+mj-ea"/>
              <a:cs typeface="+mj-cs"/>
            </a:endParaRPr>
          </a:p>
        </p:txBody>
      </p:sp>
      <p:sp>
        <p:nvSpPr>
          <p:cNvPr id="4" name="Title 1"/>
          <p:cNvSpPr txBox="1">
            <a:spLocks/>
          </p:cNvSpPr>
          <p:nvPr/>
        </p:nvSpPr>
        <p:spPr>
          <a:xfrm>
            <a:off x="228600" y="990600"/>
            <a:ext cx="8458200" cy="4876800"/>
          </a:xfrm>
          <a:prstGeom prst="rect">
            <a:avLst/>
          </a:prstGeom>
        </p:spPr>
        <p:txBody>
          <a:bodyPr vert="horz" lIns="91440" tIns="45720" rIns="91440" bIns="45720" rtlCol="0" anchor="ctr">
            <a:normAutofit/>
          </a:bodyPr>
          <a:lstStyle/>
          <a:p>
            <a:pPr marL="514350" indent="-514350" algn="just">
              <a:spcBef>
                <a:spcPct val="0"/>
              </a:spcBef>
              <a:buFont typeface="Arial" pitchFamily="34" charset="0"/>
              <a:buChar char="•"/>
              <a:defRPr/>
            </a:pPr>
            <a:r>
              <a:rPr lang="en-US" sz="2400" b="1" dirty="0" smtClean="0"/>
              <a:t>Equilibrium IFT (IFT measured with pre-equilibrated samples) depends on Na</a:t>
            </a:r>
            <a:r>
              <a:rPr lang="en-US" sz="2400" b="1" baseline="-25000" dirty="0" smtClean="0"/>
              <a:t>2</a:t>
            </a:r>
            <a:r>
              <a:rPr lang="en-US" sz="2400" b="1" dirty="0" smtClean="0"/>
              <a:t>CO</a:t>
            </a:r>
            <a:r>
              <a:rPr lang="en-US" sz="2400" b="1" baseline="-25000" dirty="0" smtClean="0"/>
              <a:t>3 </a:t>
            </a:r>
            <a:r>
              <a:rPr lang="en-US" sz="2400" b="1" dirty="0" smtClean="0"/>
              <a:t>concentration, WOR, and temperature. For WOR between 1 and 50 the lowest IFTs occur near 1.4% Na</a:t>
            </a:r>
            <a:r>
              <a:rPr lang="en-US" sz="2400" b="1" baseline="-25000" dirty="0" smtClean="0"/>
              <a:t>2</a:t>
            </a:r>
            <a:r>
              <a:rPr lang="en-US" sz="2400" b="1" dirty="0" smtClean="0"/>
              <a:t>CO</a:t>
            </a:r>
            <a:r>
              <a:rPr lang="en-US" sz="2400" b="1" baseline="-25000" dirty="0" smtClean="0"/>
              <a:t>3 </a:t>
            </a:r>
            <a:r>
              <a:rPr lang="en-US" sz="2400" b="1" dirty="0" smtClean="0"/>
              <a:t>at 77°F and near 1.0% Na</a:t>
            </a:r>
            <a:r>
              <a:rPr lang="en-US" sz="2400" b="1" baseline="-25000" dirty="0" smtClean="0"/>
              <a:t>2</a:t>
            </a:r>
            <a:r>
              <a:rPr lang="en-US" sz="2400" b="1" dirty="0" smtClean="0"/>
              <a:t>CO</a:t>
            </a:r>
            <a:r>
              <a:rPr lang="en-US" sz="2400" b="1" baseline="-25000" dirty="0" smtClean="0"/>
              <a:t>3 </a:t>
            </a:r>
            <a:r>
              <a:rPr lang="en-US" sz="2400" b="1" dirty="0" smtClean="0"/>
              <a:t>at 130°F. </a:t>
            </a:r>
          </a:p>
          <a:p>
            <a:pPr marL="514350" indent="-514350" algn="just">
              <a:spcBef>
                <a:spcPct val="0"/>
              </a:spcBef>
              <a:buFont typeface="Arial" pitchFamily="34" charset="0"/>
              <a:buChar char="•"/>
              <a:defRPr/>
            </a:pPr>
            <a:endParaRPr lang="en-US" sz="2400" b="1" dirty="0" smtClean="0"/>
          </a:p>
          <a:p>
            <a:pPr marL="514350" indent="-514350" algn="just">
              <a:spcBef>
                <a:spcPct val="0"/>
              </a:spcBef>
              <a:buFont typeface="Arial" pitchFamily="34" charset="0"/>
              <a:buChar char="•"/>
              <a:defRPr/>
            </a:pPr>
            <a:r>
              <a:rPr lang="en-US" sz="2400" b="1" dirty="0" smtClean="0"/>
              <a:t>At 77°F the water soluble active soap (WSAS) partitioning coefficient is close to unity at 1.4% Na</a:t>
            </a:r>
            <a:r>
              <a:rPr lang="en-US" sz="2400" b="1" baseline="-25000" dirty="0" smtClean="0"/>
              <a:t>2</a:t>
            </a:r>
            <a:r>
              <a:rPr lang="en-US" sz="2400" b="1" dirty="0" smtClean="0"/>
              <a:t>CO</a:t>
            </a:r>
            <a:r>
              <a:rPr lang="en-US" sz="2400" b="1" baseline="-25000" dirty="0" smtClean="0"/>
              <a:t>3</a:t>
            </a:r>
            <a:r>
              <a:rPr lang="en-US" sz="2400" b="1" dirty="0" smtClean="0"/>
              <a:t> for all WOR. However, IFT is lowest when WSAS concentration (at 1.4% Na</a:t>
            </a:r>
            <a:r>
              <a:rPr lang="en-US" sz="2400" b="1" baseline="-25000" dirty="0" smtClean="0"/>
              <a:t>2</a:t>
            </a:r>
            <a:r>
              <a:rPr lang="en-US" sz="2400" b="1" dirty="0" smtClean="0"/>
              <a:t>CO</a:t>
            </a:r>
            <a:r>
              <a:rPr lang="en-US" sz="2400" b="1" baseline="-25000" dirty="0" smtClean="0"/>
              <a:t>3</a:t>
            </a:r>
            <a:r>
              <a:rPr lang="en-US" sz="2400" b="1" dirty="0" smtClean="0"/>
              <a:t>) in both aqueous phase and oil phase is greatest, i.e., at WOR=1.</a:t>
            </a:r>
          </a:p>
          <a:p>
            <a:pPr marL="514350" indent="-514350" algn="just">
              <a:spcBef>
                <a:spcPct val="0"/>
              </a:spcBef>
              <a:buFont typeface="Arial" pitchFamily="34" charset="0"/>
              <a:buChar char="•"/>
              <a:defRPr/>
            </a:pPr>
            <a:endParaRPr lang="en-US" sz="2400" b="1" dirty="0" smtClean="0"/>
          </a:p>
          <a:p>
            <a:pPr marL="457200" indent="-457200" algn="just">
              <a:buFont typeface="Arial" pitchFamily="34" charset="0"/>
              <a:buChar char="•"/>
            </a:pPr>
            <a:r>
              <a:rPr lang="en-US" sz="2400" b="1" dirty="0" smtClean="0"/>
              <a:t>The lowest IFT measured was 0.001 </a:t>
            </a:r>
            <a:r>
              <a:rPr lang="en-US" sz="2400" b="1" dirty="0" err="1" smtClean="0"/>
              <a:t>mN</a:t>
            </a:r>
            <a:r>
              <a:rPr lang="en-US" sz="2400" b="1" dirty="0" smtClean="0"/>
              <a:t>/m for WOR=1 at 130°F, but the ultralow equilibrium IFT region is small</a:t>
            </a:r>
            <a:r>
              <a:rPr lang="en-US" sz="2400" b="1" dirty="0"/>
              <a:t>.</a:t>
            </a:r>
            <a:endParaRPr lang="en-US" sz="2400" b="1" dirty="0" smtClean="0"/>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686800" cy="2133600"/>
          </a:xfrm>
        </p:spPr>
        <p:txBody>
          <a:bodyPr>
            <a:noAutofit/>
          </a:bodyPr>
          <a:lstStyle/>
          <a:p>
            <a:pPr marL="269875" indent="-269875" algn="l"/>
            <a:r>
              <a:rPr lang="en-US" sz="2800" b="1" dirty="0" smtClean="0"/>
              <a:t/>
            </a:r>
            <a:br>
              <a:rPr lang="en-US" sz="2800" b="1" dirty="0" smtClean="0"/>
            </a:br>
            <a:r>
              <a:rPr lang="en-US" sz="2800" b="1" dirty="0" smtClean="0"/>
              <a:t>• Introduction</a:t>
            </a:r>
            <a:br>
              <a:rPr lang="en-US" sz="2800" b="1" dirty="0" smtClean="0"/>
            </a:br>
            <a:r>
              <a:rPr lang="en-US" sz="2800" b="1" dirty="0" smtClean="0"/>
              <a:t>• Na</a:t>
            </a:r>
            <a:r>
              <a:rPr lang="en-US" sz="2800" b="1" baseline="-25000" dirty="0" smtClean="0"/>
              <a:t>2</a:t>
            </a:r>
            <a:r>
              <a:rPr lang="en-US" sz="2800" b="1" dirty="0" smtClean="0"/>
              <a:t>CO</a:t>
            </a:r>
            <a:r>
              <a:rPr lang="en-US" sz="2800" b="1" baseline="-25000" dirty="0" smtClean="0"/>
              <a:t>3</a:t>
            </a:r>
            <a:r>
              <a:rPr lang="en-US" sz="2800" b="1" dirty="0" smtClean="0"/>
              <a:t>/Crude Oil Phase Behavior</a:t>
            </a:r>
            <a:br>
              <a:rPr lang="en-US" sz="2800" b="1" dirty="0" smtClean="0"/>
            </a:br>
            <a:r>
              <a:rPr lang="en-US" sz="2800" b="1" dirty="0" smtClean="0"/>
              <a:t>• IFT Measurement</a:t>
            </a:r>
            <a:br>
              <a:rPr lang="en-US" sz="2800" b="1" dirty="0" smtClean="0"/>
            </a:br>
            <a:r>
              <a:rPr lang="en-US" sz="2800" b="1" dirty="0" smtClean="0"/>
              <a:t>      </a:t>
            </a:r>
            <a:r>
              <a:rPr lang="en-US" sz="2800" i="1" dirty="0" smtClean="0"/>
              <a:t>IFT Measured with Non-equilibrated Samples</a:t>
            </a:r>
            <a:br>
              <a:rPr lang="en-US" sz="2800" i="1" dirty="0" smtClean="0"/>
            </a:br>
            <a:r>
              <a:rPr lang="en-US" sz="2800" i="1" dirty="0" smtClean="0"/>
              <a:t>      IFT Measured with Pre-equilibrated Samples </a:t>
            </a:r>
            <a:r>
              <a:rPr lang="en-US" sz="2800" b="1" dirty="0" smtClean="0"/>
              <a:t/>
            </a:r>
            <a:br>
              <a:rPr lang="en-US" sz="2800" b="1" dirty="0" smtClean="0"/>
            </a:br>
            <a:r>
              <a:rPr lang="en-US" sz="2800" b="1" dirty="0" smtClean="0"/>
              <a:t>• Soap Number Measurement and Soap Partitioning</a:t>
            </a:r>
            <a:br>
              <a:rPr lang="en-US" sz="2800" b="1" dirty="0" smtClean="0"/>
            </a:br>
            <a:r>
              <a:rPr lang="en-US" sz="2800" b="1" dirty="0" smtClean="0"/>
              <a:t>• Conclusion</a:t>
            </a:r>
            <a:br>
              <a:rPr lang="en-US" sz="2800" b="1" dirty="0" smtClean="0"/>
            </a:br>
            <a:r>
              <a:rPr lang="en-US" sz="2800" b="1" dirty="0" smtClean="0"/>
              <a:t/>
            </a:r>
            <a:br>
              <a:rPr lang="en-US" sz="2800" b="1" dirty="0" smtClean="0"/>
            </a:br>
            <a:endParaRPr lang="en-US" sz="2800" b="1" dirty="0"/>
          </a:p>
        </p:txBody>
      </p:sp>
      <p:sp>
        <p:nvSpPr>
          <p:cNvPr id="5" name="Rectangle 4"/>
          <p:cNvSpPr/>
          <p:nvPr/>
        </p:nvSpPr>
        <p:spPr>
          <a:xfrm>
            <a:off x="2057400" y="4572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a:t>
            </a:r>
            <a:endParaRPr lang="en-US" b="1" dirty="0"/>
          </a:p>
        </p:txBody>
      </p:sp>
      <p:sp>
        <p:nvSpPr>
          <p:cNvPr id="3" name="Content Placeholder 2"/>
          <p:cNvSpPr>
            <a:spLocks noGrp="1"/>
          </p:cNvSpPr>
          <p:nvPr>
            <p:ph idx="1"/>
          </p:nvPr>
        </p:nvSpPr>
        <p:spPr/>
        <p:txBody>
          <a:bodyPr/>
          <a:lstStyle/>
          <a:p>
            <a:pPr algn="ctr">
              <a:buNone/>
            </a:pPr>
            <a:r>
              <a:rPr lang="en-US" sz="2000" b="1" dirty="0" smtClean="0">
                <a:latin typeface="Arial" panose="020B0604020202020204" pitchFamily="34" charset="0"/>
                <a:cs typeface="Arial" panose="020B0604020202020204" pitchFamily="34" charset="0"/>
              </a:rPr>
              <a:t>This work was financially supported by Rice University's Consortium for Processes in Porous Media</a:t>
            </a:r>
          </a:p>
          <a:p>
            <a:pPr algn="ctr">
              <a:buNone/>
            </a:pPr>
            <a:endParaRPr lang="en-US" dirty="0" smtClean="0">
              <a:latin typeface="Arial" panose="020B0604020202020204" pitchFamily="34" charset="0"/>
              <a:cs typeface="Arial" panose="020B0604020202020204" pitchFamily="34" charset="0"/>
            </a:endParaRPr>
          </a:p>
          <a:p>
            <a:pPr algn="ctr">
              <a:buNone/>
            </a:pPr>
            <a:endParaRPr lang="en-US" dirty="0" smtClean="0">
              <a:latin typeface="Arial" panose="020B0604020202020204" pitchFamily="34" charset="0"/>
              <a:cs typeface="Arial" panose="020B0604020202020204" pitchFamily="34" charset="0"/>
            </a:endParaRPr>
          </a:p>
          <a:p>
            <a:pPr algn="ctr">
              <a:buNone/>
            </a:pPr>
            <a:r>
              <a:rPr lang="en-US" b="1" dirty="0" smtClean="0">
                <a:latin typeface="Arial" panose="020B0604020202020204" pitchFamily="34" charset="0"/>
                <a:cs typeface="Arial" panose="020B0604020202020204" pitchFamily="34" charset="0"/>
              </a:rPr>
              <a:t>Thank you! </a:t>
            </a:r>
          </a:p>
          <a:p>
            <a:pPr algn="ctr">
              <a:buNone/>
            </a:pPr>
            <a:r>
              <a:rPr lang="en-US" b="1" dirty="0" smtClean="0">
                <a:latin typeface="Arial" panose="020B0604020202020204" pitchFamily="34" charset="0"/>
                <a:cs typeface="Arial" panose="020B0604020202020204" pitchFamily="34" charset="0"/>
              </a:rPr>
              <a:t>Questions?</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2438400"/>
            <a:ext cx="4953000" cy="769441"/>
          </a:xfrm>
          <a:prstGeom prst="rect">
            <a:avLst/>
          </a:prstGeom>
        </p:spPr>
        <p:txBody>
          <a:bodyPr wrap="square">
            <a:spAutoFit/>
          </a:bodyPr>
          <a:lstStyle/>
          <a:p>
            <a:pPr algn="ctr"/>
            <a:r>
              <a:rPr lang="en-US" sz="4400" b="1" dirty="0" smtClean="0"/>
              <a:t>Backup</a:t>
            </a:r>
            <a:endParaRPr lang="en-US" sz="4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990600"/>
            <a:ext cx="7620000" cy="615553"/>
          </a:xfrm>
          <a:prstGeom prst="rect">
            <a:avLst/>
          </a:prstGeom>
          <a:noFill/>
        </p:spPr>
        <p:txBody>
          <a:bodyPr wrap="square" rtlCol="0">
            <a:spAutoFit/>
          </a:bodyPr>
          <a:lstStyle/>
          <a:p>
            <a:r>
              <a:rPr lang="en-US" sz="1600" b="1" dirty="0" smtClean="0">
                <a:solidFill>
                  <a:srgbClr val="00B050"/>
                </a:solidFill>
              </a:rPr>
              <a:t>% Na</a:t>
            </a:r>
            <a:r>
              <a:rPr lang="en-US" sz="1600" b="1" baseline="-25000" dirty="0" smtClean="0">
                <a:solidFill>
                  <a:srgbClr val="00B050"/>
                </a:solidFill>
              </a:rPr>
              <a:t>2</a:t>
            </a:r>
            <a:r>
              <a:rPr lang="en-US" sz="1600" b="1" dirty="0" smtClean="0">
                <a:solidFill>
                  <a:srgbClr val="00B050"/>
                </a:solidFill>
              </a:rPr>
              <a:t>CO</a:t>
            </a:r>
            <a:r>
              <a:rPr lang="en-US" sz="1600" b="1" baseline="-25000" dirty="0" smtClean="0">
                <a:solidFill>
                  <a:srgbClr val="00B050"/>
                </a:solidFill>
              </a:rPr>
              <a:t>3</a:t>
            </a:r>
            <a:r>
              <a:rPr lang="en-US" sz="1600" b="1" dirty="0" smtClean="0">
                <a:solidFill>
                  <a:srgbClr val="00B050"/>
                </a:solidFill>
              </a:rPr>
              <a:t> [Surfactant-Free Samples]</a:t>
            </a:r>
          </a:p>
          <a:p>
            <a:r>
              <a:rPr lang="en-US" b="1" dirty="0" smtClean="0"/>
              <a:t>         0        0.5       1.0       1.5      2.0       2.5     3.0      3.5     4.0      4.5          5.0</a:t>
            </a:r>
            <a:endParaRPr lang="en-US" b="1" dirty="0"/>
          </a:p>
        </p:txBody>
      </p:sp>
      <p:sp>
        <p:nvSpPr>
          <p:cNvPr id="8" name="TextBox 7"/>
          <p:cNvSpPr txBox="1"/>
          <p:nvPr/>
        </p:nvSpPr>
        <p:spPr>
          <a:xfrm>
            <a:off x="685800" y="685800"/>
            <a:ext cx="7772400" cy="369332"/>
          </a:xfrm>
          <a:prstGeom prst="rect">
            <a:avLst/>
          </a:prstGeom>
          <a:noFill/>
        </p:spPr>
        <p:txBody>
          <a:bodyPr wrap="square" rtlCol="0">
            <a:spAutoFit/>
          </a:bodyPr>
          <a:lstStyle/>
          <a:p>
            <a:r>
              <a:rPr lang="en-US" b="1" dirty="0" smtClean="0"/>
              <a:t>After equilibrated for </a:t>
            </a:r>
            <a:r>
              <a:rPr lang="en-US" b="1" dirty="0" smtClean="0">
                <a:solidFill>
                  <a:srgbClr val="FF0000"/>
                </a:solidFill>
              </a:rPr>
              <a:t>60 days</a:t>
            </a:r>
            <a:r>
              <a:rPr lang="en-US" b="1" dirty="0" smtClean="0"/>
              <a:t>-at </a:t>
            </a:r>
            <a:r>
              <a:rPr lang="en-US" b="1" dirty="0" smtClean="0">
                <a:solidFill>
                  <a:srgbClr val="FF0000"/>
                </a:solidFill>
              </a:rPr>
              <a:t>room temperature-77</a:t>
            </a:r>
            <a:r>
              <a:rPr lang="en-US" dirty="0" smtClean="0">
                <a:solidFill>
                  <a:srgbClr val="FF0000"/>
                </a:solidFill>
              </a:rPr>
              <a:t>°</a:t>
            </a:r>
            <a:r>
              <a:rPr lang="en-US" b="1" dirty="0" smtClean="0">
                <a:solidFill>
                  <a:srgbClr val="FF0000"/>
                </a:solidFill>
              </a:rPr>
              <a:t>F (25</a:t>
            </a:r>
            <a:r>
              <a:rPr lang="en-US" dirty="0" smtClean="0">
                <a:solidFill>
                  <a:srgbClr val="FF0000"/>
                </a:solidFill>
              </a:rPr>
              <a:t>°C)</a:t>
            </a:r>
            <a:endParaRPr lang="en-US" b="1" dirty="0">
              <a:solidFill>
                <a:srgbClr val="FF0000"/>
              </a:solidFill>
            </a:endParaRPr>
          </a:p>
        </p:txBody>
      </p:sp>
      <p:sp>
        <p:nvSpPr>
          <p:cNvPr id="9" name="Title 1"/>
          <p:cNvSpPr>
            <a:spLocks noGrp="1"/>
          </p:cNvSpPr>
          <p:nvPr>
            <p:ph type="title"/>
          </p:nvPr>
        </p:nvSpPr>
        <p:spPr>
          <a:xfrm>
            <a:off x="304800" y="152400"/>
            <a:ext cx="8229600" cy="715962"/>
          </a:xfrm>
        </p:spPr>
        <p:txBody>
          <a:bodyPr>
            <a:normAutofit fontScale="90000"/>
          </a:bodyPr>
          <a:lstStyle/>
          <a:p>
            <a:r>
              <a:rPr lang="en-US" b="1" dirty="0" smtClean="0"/>
              <a:t>Phase Behavior at </a:t>
            </a:r>
            <a:r>
              <a:rPr lang="en-US" b="1" dirty="0" smtClean="0">
                <a:solidFill>
                  <a:srgbClr val="FF0000"/>
                </a:solidFill>
              </a:rPr>
              <a:t>WOR=1</a:t>
            </a:r>
            <a:endParaRPr lang="en-US" dirty="0">
              <a:solidFill>
                <a:srgbClr val="FF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dirty="0"/>
          </a:p>
        </p:txBody>
      </p:sp>
      <p:sp>
        <p:nvSpPr>
          <p:cNvPr id="14" name="TextBox 13"/>
          <p:cNvSpPr txBox="1"/>
          <p:nvPr/>
        </p:nvSpPr>
        <p:spPr>
          <a:xfrm>
            <a:off x="838200" y="6096000"/>
            <a:ext cx="6858000" cy="369332"/>
          </a:xfrm>
          <a:prstGeom prst="rect">
            <a:avLst/>
          </a:prstGeom>
          <a:noFill/>
        </p:spPr>
        <p:txBody>
          <a:bodyPr wrap="square" rtlCol="0">
            <a:spAutoFit/>
          </a:bodyPr>
          <a:lstStyle/>
          <a:p>
            <a:r>
              <a:rPr lang="en-US" b="1" dirty="0" smtClean="0"/>
              <a:t>After equilibrated for 60 days using test tubes, emulsions is much less. </a:t>
            </a:r>
            <a:endParaRPr lang="en-US" b="1" dirty="0"/>
          </a:p>
        </p:txBody>
      </p:sp>
      <p:pic>
        <p:nvPicPr>
          <p:cNvPr id="15" name="Picture 2" descr="C:\Documents and Settings\ld13\Desktop\DSCN8543.jpg"/>
          <p:cNvPicPr>
            <a:picLocks noChangeAspect="1" noChangeArrowheads="1"/>
          </p:cNvPicPr>
          <p:nvPr/>
        </p:nvPicPr>
        <p:blipFill>
          <a:blip r:embed="rId3" cstate="print"/>
          <a:srcRect l="16572" t="32033" r="10038" b="25169"/>
          <a:stretch>
            <a:fillRect/>
          </a:stretch>
        </p:blipFill>
        <p:spPr bwMode="auto">
          <a:xfrm>
            <a:off x="990600" y="1676400"/>
            <a:ext cx="7010400" cy="4419600"/>
          </a:xfrm>
          <a:prstGeom prst="rect">
            <a:avLst/>
          </a:prstGeom>
          <a:noFill/>
        </p:spPr>
      </p:pic>
      <p:sp>
        <p:nvSpPr>
          <p:cNvPr id="11" name="Oval 10"/>
          <p:cNvSpPr/>
          <p:nvPr/>
        </p:nvSpPr>
        <p:spPr>
          <a:xfrm>
            <a:off x="2286000" y="12192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flipH="1">
            <a:off x="2895600" y="5181600"/>
            <a:ext cx="91438" cy="914400"/>
          </a:xfrm>
          <a:prstGeom prst="up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143000"/>
            <a:ext cx="7620000" cy="615553"/>
          </a:xfrm>
          <a:prstGeom prst="rect">
            <a:avLst/>
          </a:prstGeom>
          <a:noFill/>
        </p:spPr>
        <p:txBody>
          <a:bodyPr wrap="square" rtlCol="0">
            <a:spAutoFit/>
          </a:bodyPr>
          <a:lstStyle/>
          <a:p>
            <a:r>
              <a:rPr lang="en-US" sz="1600" b="1" dirty="0" smtClean="0">
                <a:solidFill>
                  <a:srgbClr val="00B050"/>
                </a:solidFill>
              </a:rPr>
              <a:t>% Na</a:t>
            </a:r>
            <a:r>
              <a:rPr lang="en-US" sz="1600" b="1" baseline="-25000" dirty="0" smtClean="0">
                <a:solidFill>
                  <a:srgbClr val="00B050"/>
                </a:solidFill>
              </a:rPr>
              <a:t>2</a:t>
            </a:r>
            <a:r>
              <a:rPr lang="en-US" sz="1600" b="1" dirty="0" smtClean="0">
                <a:solidFill>
                  <a:srgbClr val="00B050"/>
                </a:solidFill>
              </a:rPr>
              <a:t>CO</a:t>
            </a:r>
            <a:r>
              <a:rPr lang="en-US" sz="1600" b="1" baseline="-25000" dirty="0" smtClean="0">
                <a:solidFill>
                  <a:srgbClr val="00B050"/>
                </a:solidFill>
              </a:rPr>
              <a:t>3</a:t>
            </a:r>
            <a:r>
              <a:rPr lang="en-US" sz="1600" b="1" dirty="0" smtClean="0">
                <a:solidFill>
                  <a:srgbClr val="00B050"/>
                </a:solidFill>
              </a:rPr>
              <a:t> [Surfactant-Free Samples]</a:t>
            </a:r>
          </a:p>
          <a:p>
            <a:r>
              <a:rPr lang="en-US" b="1" dirty="0" smtClean="0"/>
              <a:t>          0         0.5       1.0      1.5       2.0       2.5       3.0      3.5       4.0      4.5      5.0</a:t>
            </a:r>
            <a:endParaRPr lang="en-US" b="1" dirty="0"/>
          </a:p>
        </p:txBody>
      </p:sp>
      <p:sp>
        <p:nvSpPr>
          <p:cNvPr id="8" name="TextBox 7"/>
          <p:cNvSpPr txBox="1"/>
          <p:nvPr/>
        </p:nvSpPr>
        <p:spPr>
          <a:xfrm>
            <a:off x="609600" y="838200"/>
            <a:ext cx="7772400" cy="369332"/>
          </a:xfrm>
          <a:prstGeom prst="rect">
            <a:avLst/>
          </a:prstGeom>
          <a:noFill/>
        </p:spPr>
        <p:txBody>
          <a:bodyPr wrap="square" rtlCol="0">
            <a:spAutoFit/>
          </a:bodyPr>
          <a:lstStyle/>
          <a:p>
            <a:r>
              <a:rPr lang="en-US" b="1" dirty="0" smtClean="0"/>
              <a:t>After equilibrated for </a:t>
            </a:r>
            <a:r>
              <a:rPr lang="en-US" b="1" dirty="0" smtClean="0">
                <a:solidFill>
                  <a:srgbClr val="FF0000"/>
                </a:solidFill>
              </a:rPr>
              <a:t>30 days</a:t>
            </a:r>
            <a:r>
              <a:rPr lang="en-US" b="1" dirty="0" smtClean="0"/>
              <a:t>-at </a:t>
            </a:r>
            <a:r>
              <a:rPr lang="en-US" b="1" dirty="0" smtClean="0">
                <a:solidFill>
                  <a:srgbClr val="FF0000"/>
                </a:solidFill>
              </a:rPr>
              <a:t>room temperature-77</a:t>
            </a:r>
            <a:r>
              <a:rPr lang="en-US" dirty="0" smtClean="0">
                <a:solidFill>
                  <a:srgbClr val="FF0000"/>
                </a:solidFill>
              </a:rPr>
              <a:t>°</a:t>
            </a:r>
            <a:r>
              <a:rPr lang="en-US" b="1" dirty="0" smtClean="0">
                <a:solidFill>
                  <a:srgbClr val="FF0000"/>
                </a:solidFill>
              </a:rPr>
              <a:t>F (25°C)</a:t>
            </a:r>
            <a:endParaRPr lang="en-US" b="1" dirty="0">
              <a:solidFill>
                <a:srgbClr val="FF0000"/>
              </a:solidFill>
            </a:endParaRPr>
          </a:p>
        </p:txBody>
      </p:sp>
      <p:sp>
        <p:nvSpPr>
          <p:cNvPr id="9" name="Title 1"/>
          <p:cNvSpPr>
            <a:spLocks noGrp="1"/>
          </p:cNvSpPr>
          <p:nvPr>
            <p:ph type="title"/>
          </p:nvPr>
        </p:nvSpPr>
        <p:spPr>
          <a:xfrm>
            <a:off x="381000" y="152400"/>
            <a:ext cx="8229600" cy="715962"/>
          </a:xfrm>
        </p:spPr>
        <p:txBody>
          <a:bodyPr>
            <a:normAutofit fontScale="90000"/>
          </a:bodyPr>
          <a:lstStyle/>
          <a:p>
            <a:r>
              <a:rPr lang="en-US" b="1" dirty="0" smtClean="0"/>
              <a:t>Phase Behavior at </a:t>
            </a:r>
            <a:r>
              <a:rPr lang="en-US" b="1" dirty="0" smtClean="0">
                <a:solidFill>
                  <a:srgbClr val="FF0000"/>
                </a:solidFill>
              </a:rPr>
              <a:t>WOR=1</a:t>
            </a:r>
            <a:endParaRPr lang="en-US" dirty="0">
              <a:solidFill>
                <a:srgbClr val="FF0000"/>
              </a:solidFill>
            </a:endParaRPr>
          </a:p>
        </p:txBody>
      </p:sp>
      <p:pic>
        <p:nvPicPr>
          <p:cNvPr id="15361" name="Picture 1" descr="F:\memory stick aug 25th\aug 19th\DSCN6828.jpg"/>
          <p:cNvPicPr>
            <a:picLocks noChangeAspect="1" noChangeArrowheads="1"/>
          </p:cNvPicPr>
          <p:nvPr/>
        </p:nvPicPr>
        <p:blipFill>
          <a:blip r:embed="rId3" cstate="print"/>
          <a:srcRect l="17824" t="9149" r="19371" b="37640"/>
          <a:stretch>
            <a:fillRect/>
          </a:stretch>
        </p:blipFill>
        <p:spPr bwMode="auto">
          <a:xfrm>
            <a:off x="990600" y="1752600"/>
            <a:ext cx="7010400" cy="4419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143000"/>
            <a:ext cx="7620000" cy="615553"/>
          </a:xfrm>
          <a:prstGeom prst="rect">
            <a:avLst/>
          </a:prstGeom>
          <a:noFill/>
        </p:spPr>
        <p:txBody>
          <a:bodyPr wrap="square" rtlCol="0">
            <a:spAutoFit/>
          </a:bodyPr>
          <a:lstStyle/>
          <a:p>
            <a:r>
              <a:rPr lang="en-US" sz="1600" b="1" dirty="0" smtClean="0">
                <a:solidFill>
                  <a:srgbClr val="00B050"/>
                </a:solidFill>
              </a:rPr>
              <a:t>% Na</a:t>
            </a:r>
            <a:r>
              <a:rPr lang="en-US" sz="1600" b="1" baseline="-25000" dirty="0" smtClean="0">
                <a:solidFill>
                  <a:srgbClr val="00B050"/>
                </a:solidFill>
              </a:rPr>
              <a:t>2</a:t>
            </a:r>
            <a:r>
              <a:rPr lang="en-US" sz="1600" b="1" dirty="0" smtClean="0">
                <a:solidFill>
                  <a:srgbClr val="00B050"/>
                </a:solidFill>
              </a:rPr>
              <a:t>CO</a:t>
            </a:r>
            <a:r>
              <a:rPr lang="en-US" sz="1600" b="1" baseline="-25000" dirty="0" smtClean="0">
                <a:solidFill>
                  <a:srgbClr val="00B050"/>
                </a:solidFill>
              </a:rPr>
              <a:t>3</a:t>
            </a:r>
            <a:r>
              <a:rPr lang="en-US" sz="1600" b="1" dirty="0" smtClean="0">
                <a:solidFill>
                  <a:srgbClr val="00B050"/>
                </a:solidFill>
              </a:rPr>
              <a:t> [Surfactant-Free Samples]</a:t>
            </a:r>
          </a:p>
          <a:p>
            <a:r>
              <a:rPr lang="en-US" b="1" dirty="0" smtClean="0">
                <a:solidFill>
                  <a:srgbClr val="0070C0"/>
                </a:solidFill>
              </a:rPr>
              <a:t>         0       0.5       1.0       1.5    2.0        2.5       3.0       3.5       4.0       4.5        5.0</a:t>
            </a:r>
            <a:endParaRPr lang="en-US" b="1" dirty="0">
              <a:solidFill>
                <a:srgbClr val="0070C0"/>
              </a:solidFill>
            </a:endParaRPr>
          </a:p>
        </p:txBody>
      </p:sp>
      <p:sp>
        <p:nvSpPr>
          <p:cNvPr id="8" name="TextBox 7"/>
          <p:cNvSpPr txBox="1"/>
          <p:nvPr/>
        </p:nvSpPr>
        <p:spPr>
          <a:xfrm>
            <a:off x="609600" y="838200"/>
            <a:ext cx="7772400" cy="646331"/>
          </a:xfrm>
          <a:prstGeom prst="rect">
            <a:avLst/>
          </a:prstGeom>
          <a:noFill/>
        </p:spPr>
        <p:txBody>
          <a:bodyPr wrap="square" rtlCol="0">
            <a:spAutoFit/>
          </a:bodyPr>
          <a:lstStyle/>
          <a:p>
            <a:r>
              <a:rPr lang="en-US" b="1" dirty="0" smtClean="0"/>
              <a:t>After equilibrated for </a:t>
            </a:r>
            <a:r>
              <a:rPr lang="en-US" b="1" dirty="0" smtClean="0">
                <a:solidFill>
                  <a:srgbClr val="FF0000"/>
                </a:solidFill>
              </a:rPr>
              <a:t>30 days</a:t>
            </a:r>
            <a:r>
              <a:rPr lang="en-US" b="1" dirty="0" smtClean="0"/>
              <a:t>-at </a:t>
            </a:r>
            <a:r>
              <a:rPr lang="en-US" b="1" dirty="0" smtClean="0">
                <a:solidFill>
                  <a:srgbClr val="FF0000"/>
                </a:solidFill>
              </a:rPr>
              <a:t>130</a:t>
            </a:r>
            <a:r>
              <a:rPr lang="en-US" dirty="0" smtClean="0">
                <a:solidFill>
                  <a:srgbClr val="FF0000"/>
                </a:solidFill>
              </a:rPr>
              <a:t>°</a:t>
            </a:r>
            <a:r>
              <a:rPr lang="en-US" b="1" dirty="0" smtClean="0">
                <a:solidFill>
                  <a:srgbClr val="FF0000"/>
                </a:solidFill>
              </a:rPr>
              <a:t>F (54°C)</a:t>
            </a:r>
          </a:p>
          <a:p>
            <a:endParaRPr lang="en-US" b="1" dirty="0">
              <a:solidFill>
                <a:srgbClr val="FF0000"/>
              </a:solidFill>
            </a:endParaRPr>
          </a:p>
        </p:txBody>
      </p:sp>
      <p:sp>
        <p:nvSpPr>
          <p:cNvPr id="9" name="Title 1"/>
          <p:cNvSpPr>
            <a:spLocks noGrp="1"/>
          </p:cNvSpPr>
          <p:nvPr>
            <p:ph type="title"/>
          </p:nvPr>
        </p:nvSpPr>
        <p:spPr>
          <a:xfrm>
            <a:off x="381000" y="152400"/>
            <a:ext cx="8229600" cy="715962"/>
          </a:xfrm>
        </p:spPr>
        <p:txBody>
          <a:bodyPr>
            <a:normAutofit fontScale="90000"/>
          </a:bodyPr>
          <a:lstStyle/>
          <a:p>
            <a:r>
              <a:rPr lang="en-US" b="1" dirty="0" smtClean="0"/>
              <a:t>Phase Behavior at </a:t>
            </a:r>
            <a:r>
              <a:rPr lang="en-US" b="1" dirty="0" smtClean="0">
                <a:solidFill>
                  <a:srgbClr val="FF0000"/>
                </a:solidFill>
              </a:rPr>
              <a:t>WOR=1</a:t>
            </a:r>
            <a:endParaRPr lang="en-US" dirty="0">
              <a:solidFill>
                <a:srgbClr val="FF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24</a:t>
            </a:fld>
            <a:endParaRPr lang="en-US"/>
          </a:p>
        </p:txBody>
      </p:sp>
      <p:pic>
        <p:nvPicPr>
          <p:cNvPr id="148481" name="Picture 1" descr="F:\memory stick 10 16\10 16\DSCN7589.jpg"/>
          <p:cNvPicPr>
            <a:picLocks noChangeAspect="1" noChangeArrowheads="1"/>
          </p:cNvPicPr>
          <p:nvPr/>
        </p:nvPicPr>
        <p:blipFill>
          <a:blip r:embed="rId3" cstate="print"/>
          <a:srcRect l="13889" t="2778" r="13194" b="55555"/>
          <a:stretch>
            <a:fillRect/>
          </a:stretch>
        </p:blipFill>
        <p:spPr bwMode="auto">
          <a:xfrm>
            <a:off x="990600" y="1752600"/>
            <a:ext cx="7086600" cy="4343400"/>
          </a:xfrm>
          <a:prstGeom prst="rect">
            <a:avLst/>
          </a:prstGeom>
          <a:noFill/>
        </p:spPr>
      </p:pic>
      <p:sp>
        <p:nvSpPr>
          <p:cNvPr id="7" name="Rectangle 6"/>
          <p:cNvSpPr/>
          <p:nvPr/>
        </p:nvSpPr>
        <p:spPr>
          <a:xfrm>
            <a:off x="5562600" y="228600"/>
            <a:ext cx="1828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1371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flipH="1">
            <a:off x="2438400" y="5943600"/>
            <a:ext cx="76200" cy="685800"/>
          </a:xfrm>
          <a:prstGeom prst="up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3000" cy="762000"/>
          </a:xfrm>
        </p:spPr>
        <p:txBody>
          <a:bodyPr>
            <a:noAutofit/>
          </a:bodyPr>
          <a:lstStyle/>
          <a:p>
            <a:pPr>
              <a:defRPr sz="2400" b="1" i="0" u="none" strike="noStrike" kern="1200" baseline="0">
                <a:solidFill>
                  <a:prstClr val="black"/>
                </a:solidFill>
                <a:latin typeface="+mn-lt"/>
                <a:ea typeface="+mn-ea"/>
                <a:cs typeface="+mn-cs"/>
              </a:defRPr>
            </a:pPr>
            <a:r>
              <a:rPr lang="en-US" sz="3200" b="1" dirty="0" smtClean="0">
                <a:solidFill>
                  <a:prstClr val="black"/>
                </a:solidFill>
              </a:rPr>
              <a:t>Dynamic IFT behavior of Non-Equilibrated Samples</a:t>
            </a:r>
            <a:endParaRPr lang="en-US" sz="3200" b="1" dirty="0">
              <a:solidFill>
                <a:prstClr val="black"/>
              </a:solidFill>
            </a:endParaRPr>
          </a:p>
        </p:txBody>
      </p:sp>
      <p:sp>
        <p:nvSpPr>
          <p:cNvPr id="4" name="TextBox 3"/>
          <p:cNvSpPr txBox="1"/>
          <p:nvPr/>
        </p:nvSpPr>
        <p:spPr>
          <a:xfrm>
            <a:off x="609600" y="5943600"/>
            <a:ext cx="8229600" cy="646331"/>
          </a:xfrm>
          <a:prstGeom prst="rect">
            <a:avLst/>
          </a:prstGeom>
          <a:noFill/>
        </p:spPr>
        <p:txBody>
          <a:bodyPr wrap="square" rtlCol="0">
            <a:spAutoFit/>
          </a:bodyPr>
          <a:lstStyle/>
          <a:p>
            <a:r>
              <a:rPr lang="en-US" b="1" dirty="0" smtClean="0"/>
              <a:t>IFTs are measured at 25 °C and 54°C respectively</a:t>
            </a:r>
          </a:p>
          <a:p>
            <a:r>
              <a:rPr lang="en-US" b="1" dirty="0" smtClean="0"/>
              <a:t>Fresh oil and new prepared alkaline solution are used directly to measure the IFT</a:t>
            </a:r>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graphicFrame>
        <p:nvGraphicFramePr>
          <p:cNvPr id="10" name="Chart 9"/>
          <p:cNvGraphicFramePr/>
          <p:nvPr/>
        </p:nvGraphicFramePr>
        <p:xfrm>
          <a:off x="314325" y="990599"/>
          <a:ext cx="8515350" cy="50292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grpSp>
        <p:nvGrpSpPr>
          <p:cNvPr id="9" name="Group 8"/>
          <p:cNvGrpSpPr/>
          <p:nvPr/>
        </p:nvGrpSpPr>
        <p:grpSpPr>
          <a:xfrm>
            <a:off x="609600" y="990600"/>
            <a:ext cx="8453892" cy="5334000"/>
            <a:chOff x="304800" y="304800"/>
            <a:chExt cx="8453892" cy="6029341"/>
          </a:xfrm>
        </p:grpSpPr>
        <p:pic>
          <p:nvPicPr>
            <p:cNvPr id="10" name="Picture 9"/>
            <p:cNvPicPr>
              <a:picLocks noChangeAspect="1" noChangeArrowheads="1"/>
            </p:cNvPicPr>
            <p:nvPr/>
          </p:nvPicPr>
          <p:blipFill>
            <a:blip r:embed="rId3" cstate="print"/>
            <a:srcRect/>
            <a:stretch>
              <a:fillRect/>
            </a:stretch>
          </p:blipFill>
          <p:spPr bwMode="auto">
            <a:xfrm>
              <a:off x="4419600" y="1143000"/>
              <a:ext cx="3911600" cy="3886200"/>
            </a:xfrm>
            <a:prstGeom prst="rect">
              <a:avLst/>
            </a:prstGeom>
            <a:noFill/>
            <a:ln w="9525">
              <a:noFill/>
              <a:miter lim="800000"/>
              <a:headEnd/>
              <a:tailEnd/>
            </a:ln>
          </p:spPr>
        </p:pic>
        <p:pic>
          <p:nvPicPr>
            <p:cNvPr id="11" name="Picture 10"/>
            <p:cNvPicPr>
              <a:picLocks noChangeAspect="1" noChangeArrowheads="1"/>
            </p:cNvPicPr>
            <p:nvPr/>
          </p:nvPicPr>
          <p:blipFill>
            <a:blip r:embed="rId4" cstate="print"/>
            <a:srcRect l="15572" t="1923" r="11758"/>
            <a:stretch>
              <a:fillRect/>
            </a:stretch>
          </p:blipFill>
          <p:spPr bwMode="auto">
            <a:xfrm>
              <a:off x="2286000" y="1143000"/>
              <a:ext cx="2133600" cy="3886200"/>
            </a:xfrm>
            <a:prstGeom prst="rect">
              <a:avLst/>
            </a:prstGeom>
            <a:noFill/>
            <a:ln w="9525">
              <a:noFill/>
              <a:miter lim="800000"/>
              <a:headEnd/>
              <a:tailEnd/>
            </a:ln>
          </p:spPr>
        </p:pic>
        <p:pic>
          <p:nvPicPr>
            <p:cNvPr id="12" name="Picture 11"/>
            <p:cNvPicPr>
              <a:picLocks noChangeAspect="1" noChangeArrowheads="1"/>
            </p:cNvPicPr>
            <p:nvPr/>
          </p:nvPicPr>
          <p:blipFill>
            <a:blip r:embed="rId5" cstate="print"/>
            <a:srcRect t="14754" r="2037" b="1639"/>
            <a:stretch>
              <a:fillRect/>
            </a:stretch>
          </p:blipFill>
          <p:spPr bwMode="auto">
            <a:xfrm>
              <a:off x="304800" y="1143000"/>
              <a:ext cx="1981200" cy="3886200"/>
            </a:xfrm>
            <a:prstGeom prst="rect">
              <a:avLst/>
            </a:prstGeom>
            <a:noFill/>
            <a:ln w="9525">
              <a:noFill/>
              <a:miter lim="800000"/>
              <a:headEnd/>
              <a:tailEnd/>
            </a:ln>
          </p:spPr>
        </p:pic>
        <p:sp>
          <p:nvSpPr>
            <p:cNvPr id="13" name="TextBox 6"/>
            <p:cNvSpPr txBox="1">
              <a:spLocks noChangeArrowheads="1"/>
            </p:cNvSpPr>
            <p:nvPr/>
          </p:nvSpPr>
          <p:spPr bwMode="auto">
            <a:xfrm>
              <a:off x="6781800" y="5422217"/>
              <a:ext cx="1249060" cy="400056"/>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t>End point</a:t>
              </a:r>
            </a:p>
          </p:txBody>
        </p:sp>
        <p:sp>
          <p:nvSpPr>
            <p:cNvPr id="14" name="TextBox 7"/>
            <p:cNvSpPr txBox="1">
              <a:spLocks noChangeArrowheads="1"/>
            </p:cNvSpPr>
            <p:nvPr/>
          </p:nvSpPr>
          <p:spPr bwMode="auto">
            <a:xfrm>
              <a:off x="4953000" y="5339678"/>
              <a:ext cx="1492716" cy="700099"/>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t>Drop before</a:t>
              </a:r>
            </a:p>
            <a:p>
              <a:r>
                <a:rPr lang="en-US" b="1" dirty="0"/>
                <a:t>end point</a:t>
              </a:r>
            </a:p>
          </p:txBody>
        </p:sp>
        <p:sp>
          <p:nvSpPr>
            <p:cNvPr id="15" name="TextBox 8"/>
            <p:cNvSpPr txBox="1">
              <a:spLocks noChangeArrowheads="1"/>
            </p:cNvSpPr>
            <p:nvPr/>
          </p:nvSpPr>
          <p:spPr bwMode="auto">
            <a:xfrm>
              <a:off x="685800" y="5410200"/>
              <a:ext cx="1454244" cy="400056"/>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t>Initial stage</a:t>
              </a:r>
            </a:p>
          </p:txBody>
        </p:sp>
        <p:sp>
          <p:nvSpPr>
            <p:cNvPr id="16" name="TextBox 9"/>
            <p:cNvSpPr txBox="1">
              <a:spLocks noChangeArrowheads="1"/>
            </p:cNvSpPr>
            <p:nvPr/>
          </p:nvSpPr>
          <p:spPr bwMode="auto">
            <a:xfrm>
              <a:off x="2362200" y="5334000"/>
              <a:ext cx="2362200" cy="1000141"/>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t>92.5% of the titrant needed for the</a:t>
              </a:r>
            </a:p>
            <a:p>
              <a:r>
                <a:rPr lang="en-US" b="1" dirty="0"/>
                <a:t>end point</a:t>
              </a:r>
            </a:p>
          </p:txBody>
        </p:sp>
        <p:sp>
          <p:nvSpPr>
            <p:cNvPr id="17" name="Text Box 25"/>
            <p:cNvSpPr txBox="1">
              <a:spLocks noChangeArrowheads="1"/>
            </p:cNvSpPr>
            <p:nvPr/>
          </p:nvSpPr>
          <p:spPr bwMode="auto">
            <a:xfrm>
              <a:off x="373063" y="304800"/>
              <a:ext cx="8385629" cy="400056"/>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t>percentage of completion using the TEGO volume added.  [TEGO]=0.002 M</a:t>
              </a:r>
            </a:p>
          </p:txBody>
        </p:sp>
        <p:sp>
          <p:nvSpPr>
            <p:cNvPr id="18" name="Line 24"/>
            <p:cNvSpPr>
              <a:spLocks noChangeShapeType="1"/>
            </p:cNvSpPr>
            <p:nvPr/>
          </p:nvSpPr>
          <p:spPr bwMode="auto">
            <a:xfrm>
              <a:off x="533400" y="990600"/>
              <a:ext cx="7696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 name="TextBox 12"/>
            <p:cNvSpPr txBox="1">
              <a:spLocks noChangeArrowheads="1"/>
            </p:cNvSpPr>
            <p:nvPr/>
          </p:nvSpPr>
          <p:spPr bwMode="auto">
            <a:xfrm>
              <a:off x="1143000" y="634956"/>
              <a:ext cx="6776214" cy="400056"/>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dirty="0"/>
                <a:t>0 %                       92.5%                    </a:t>
              </a:r>
              <a:r>
                <a:rPr lang="en-US" b="1" dirty="0" smtClean="0"/>
                <a:t>    </a:t>
              </a:r>
              <a:r>
                <a:rPr lang="en-US" b="1" dirty="0"/>
                <a:t>99%                  </a:t>
              </a:r>
              <a:r>
                <a:rPr lang="en-US" b="1" dirty="0" smtClean="0"/>
                <a:t>  </a:t>
              </a:r>
              <a:r>
                <a:rPr lang="en-US" b="1" dirty="0"/>
                <a:t>100%</a:t>
              </a:r>
            </a:p>
          </p:txBody>
        </p:sp>
      </p:grpSp>
      <p:sp>
        <p:nvSpPr>
          <p:cNvPr id="20" name="Title 19"/>
          <p:cNvSpPr>
            <a:spLocks noGrp="1"/>
          </p:cNvSpPr>
          <p:nvPr>
            <p:ph type="title"/>
          </p:nvPr>
        </p:nvSpPr>
        <p:spPr>
          <a:xfrm>
            <a:off x="457200" y="274638"/>
            <a:ext cx="8229600" cy="792162"/>
          </a:xfrm>
        </p:spPr>
        <p:txBody>
          <a:bodyPr>
            <a:normAutofit/>
          </a:bodyPr>
          <a:lstStyle/>
          <a:p>
            <a:r>
              <a:rPr lang="en-US" sz="3200" b="1" dirty="0" smtClean="0"/>
              <a:t>High pH Two Phase Titration </a:t>
            </a:r>
            <a:endParaRPr lang="en-US" sz="3200" b="1" dirty="0"/>
          </a:p>
        </p:txBody>
      </p:sp>
      <p:sp>
        <p:nvSpPr>
          <p:cNvPr id="21" name="TextBox 20"/>
          <p:cNvSpPr txBox="1"/>
          <p:nvPr/>
        </p:nvSpPr>
        <p:spPr>
          <a:xfrm>
            <a:off x="457200" y="6324600"/>
            <a:ext cx="7848600" cy="369332"/>
          </a:xfrm>
          <a:prstGeom prst="rect">
            <a:avLst/>
          </a:prstGeom>
          <a:noFill/>
        </p:spPr>
        <p:txBody>
          <a:bodyPr wrap="square" rtlCol="0">
            <a:spAutoFit/>
          </a:bodyPr>
          <a:lstStyle/>
          <a:p>
            <a:r>
              <a:rPr lang="en-US" dirty="0" smtClean="0"/>
              <a:t>José Luis López-Salinas, Ph.D. Dissertation, 2012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
        <p:nvSpPr>
          <p:cNvPr id="20" name="Title 19"/>
          <p:cNvSpPr>
            <a:spLocks noGrp="1"/>
          </p:cNvSpPr>
          <p:nvPr>
            <p:ph type="title"/>
          </p:nvPr>
        </p:nvSpPr>
        <p:spPr>
          <a:xfrm>
            <a:off x="457200" y="274638"/>
            <a:ext cx="8229600" cy="792162"/>
          </a:xfrm>
        </p:spPr>
        <p:txBody>
          <a:bodyPr>
            <a:normAutofit/>
          </a:bodyPr>
          <a:lstStyle/>
          <a:p>
            <a:r>
              <a:rPr lang="en-US" sz="3200" b="1" dirty="0" smtClean="0"/>
              <a:t>High pH Two Phase Titration </a:t>
            </a:r>
            <a:endParaRPr lang="en-US" sz="3200" b="1" dirty="0"/>
          </a:p>
        </p:txBody>
      </p:sp>
      <p:pic>
        <p:nvPicPr>
          <p:cNvPr id="227330" name="Picture 2" descr="C:\Documents and Settings\ld13\Desktop\Picture1.png"/>
          <p:cNvPicPr>
            <a:picLocks noChangeAspect="1" noChangeArrowheads="1"/>
          </p:cNvPicPr>
          <p:nvPr/>
        </p:nvPicPr>
        <p:blipFill>
          <a:blip r:embed="rId3" cstate="print"/>
          <a:srcRect/>
          <a:stretch>
            <a:fillRect/>
          </a:stretch>
        </p:blipFill>
        <p:spPr bwMode="auto">
          <a:xfrm>
            <a:off x="762000" y="1081088"/>
            <a:ext cx="7696199" cy="5091112"/>
          </a:xfrm>
          <a:prstGeom prst="rect">
            <a:avLst/>
          </a:prstGeom>
          <a:noFill/>
        </p:spPr>
      </p:pic>
      <p:sp>
        <p:nvSpPr>
          <p:cNvPr id="5" name="TextBox 4"/>
          <p:cNvSpPr txBox="1"/>
          <p:nvPr/>
        </p:nvSpPr>
        <p:spPr>
          <a:xfrm>
            <a:off x="457200" y="6324600"/>
            <a:ext cx="7848600" cy="369332"/>
          </a:xfrm>
          <a:prstGeom prst="rect">
            <a:avLst/>
          </a:prstGeom>
          <a:noFill/>
        </p:spPr>
        <p:txBody>
          <a:bodyPr wrap="square" rtlCol="0">
            <a:spAutoFit/>
          </a:bodyPr>
          <a:lstStyle/>
          <a:p>
            <a:r>
              <a:rPr lang="en-US" dirty="0" smtClean="0"/>
              <a:t>José Luis López-Salinas, Presentation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
        <p:nvSpPr>
          <p:cNvPr id="20" name="Title 19"/>
          <p:cNvSpPr>
            <a:spLocks noGrp="1"/>
          </p:cNvSpPr>
          <p:nvPr>
            <p:ph type="title"/>
          </p:nvPr>
        </p:nvSpPr>
        <p:spPr>
          <a:xfrm>
            <a:off x="457200" y="274638"/>
            <a:ext cx="8229600" cy="792162"/>
          </a:xfrm>
        </p:spPr>
        <p:txBody>
          <a:bodyPr>
            <a:normAutofit/>
          </a:bodyPr>
          <a:lstStyle/>
          <a:p>
            <a:r>
              <a:rPr lang="en-US" sz="3200" b="1" dirty="0" smtClean="0"/>
              <a:t>High pH Two Phase Titration </a:t>
            </a:r>
            <a:endParaRPr lang="en-US" sz="3200" b="1" dirty="0"/>
          </a:p>
        </p:txBody>
      </p:sp>
      <p:pic>
        <p:nvPicPr>
          <p:cNvPr id="228354" name="Picture 2" descr="C:\Documents and Settings\ld13\Desktop\Picture2.png"/>
          <p:cNvPicPr>
            <a:picLocks noChangeAspect="1" noChangeArrowheads="1"/>
          </p:cNvPicPr>
          <p:nvPr/>
        </p:nvPicPr>
        <p:blipFill>
          <a:blip r:embed="rId3" cstate="print"/>
          <a:srcRect/>
          <a:stretch>
            <a:fillRect/>
          </a:stretch>
        </p:blipFill>
        <p:spPr bwMode="auto">
          <a:xfrm>
            <a:off x="2109788" y="914400"/>
            <a:ext cx="4924425" cy="5410200"/>
          </a:xfrm>
          <a:prstGeom prst="rect">
            <a:avLst/>
          </a:prstGeom>
          <a:noFill/>
        </p:spPr>
      </p:pic>
      <p:sp>
        <p:nvSpPr>
          <p:cNvPr id="5" name="TextBox 4"/>
          <p:cNvSpPr txBox="1"/>
          <p:nvPr/>
        </p:nvSpPr>
        <p:spPr>
          <a:xfrm>
            <a:off x="533400" y="6324600"/>
            <a:ext cx="7848600" cy="369332"/>
          </a:xfrm>
          <a:prstGeom prst="rect">
            <a:avLst/>
          </a:prstGeom>
          <a:noFill/>
        </p:spPr>
        <p:txBody>
          <a:bodyPr wrap="square" rtlCol="0">
            <a:spAutoFit/>
          </a:bodyPr>
          <a:lstStyle/>
          <a:p>
            <a:r>
              <a:rPr lang="en-US" dirty="0" smtClean="0"/>
              <a:t>José Luis López-Salinas, Presentation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fontScale="90000"/>
          </a:bodyPr>
          <a:lstStyle/>
          <a:p>
            <a:pPr>
              <a:defRPr sz="1600" b="1" i="0" u="none" strike="noStrike" kern="1200" baseline="0">
                <a:solidFill>
                  <a:prstClr val="black"/>
                </a:solidFill>
                <a:latin typeface="+mn-lt"/>
                <a:ea typeface="+mn-ea"/>
                <a:cs typeface="+mn-cs"/>
              </a:defRPr>
            </a:pPr>
            <a:r>
              <a:rPr lang="en-US" sz="3600" b="1" dirty="0" smtClean="0">
                <a:solidFill>
                  <a:prstClr val="black"/>
                </a:solidFill>
              </a:rPr>
              <a:t>Sodium Carbonate Consumption by Crushed Berea Sandstone Core as a Function of Concentration</a:t>
            </a:r>
            <a:endParaRPr lang="en-US" sz="3600" b="1"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graphicFrame>
        <p:nvGraphicFramePr>
          <p:cNvPr id="9" name="Chart 8"/>
          <p:cNvGraphicFramePr/>
          <p:nvPr/>
        </p:nvGraphicFramePr>
        <p:xfrm>
          <a:off x="609600" y="1143000"/>
          <a:ext cx="82296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b="1" dirty="0" smtClean="0"/>
              <a:t>Introduction</a:t>
            </a:r>
            <a:endParaRPr lang="en-US" dirty="0"/>
          </a:p>
        </p:txBody>
      </p:sp>
      <p:sp>
        <p:nvSpPr>
          <p:cNvPr id="3" name="Content Placeholder 2"/>
          <p:cNvSpPr>
            <a:spLocks noGrp="1"/>
          </p:cNvSpPr>
          <p:nvPr>
            <p:ph idx="1"/>
          </p:nvPr>
        </p:nvSpPr>
        <p:spPr>
          <a:xfrm>
            <a:off x="381000" y="1143001"/>
            <a:ext cx="8229600" cy="4343400"/>
          </a:xfrm>
        </p:spPr>
        <p:txBody>
          <a:bodyPr/>
          <a:lstStyle/>
          <a:p>
            <a:pPr>
              <a:buNone/>
            </a:pPr>
            <a:r>
              <a:rPr lang="en-US" b="1" dirty="0" smtClean="0">
                <a:solidFill>
                  <a:srgbClr val="FF0000"/>
                </a:solidFill>
              </a:rPr>
              <a:t>Alkaline Flooding EOR Process</a:t>
            </a:r>
          </a:p>
          <a:p>
            <a:pPr>
              <a:buNone/>
            </a:pPr>
            <a:r>
              <a:rPr lang="en-US" b="1" dirty="0" smtClean="0"/>
              <a:t>Types of Alkalis:</a:t>
            </a:r>
          </a:p>
          <a:p>
            <a:pPr>
              <a:buNone/>
            </a:pPr>
            <a:r>
              <a:rPr lang="en-US" sz="2400" b="1" dirty="0" smtClean="0">
                <a:solidFill>
                  <a:srgbClr val="00B050"/>
                </a:solidFill>
              </a:rPr>
              <a:t>Na</a:t>
            </a:r>
            <a:r>
              <a:rPr lang="en-US" sz="2400" b="1" baseline="-25000" dirty="0" smtClean="0">
                <a:solidFill>
                  <a:srgbClr val="00B050"/>
                </a:solidFill>
              </a:rPr>
              <a:t>2</a:t>
            </a:r>
            <a:r>
              <a:rPr lang="en-US" sz="2400" b="1" dirty="0" smtClean="0">
                <a:solidFill>
                  <a:srgbClr val="00B050"/>
                </a:solidFill>
              </a:rPr>
              <a:t>CO</a:t>
            </a:r>
            <a:r>
              <a:rPr lang="en-US" sz="2400" b="1" baseline="-25000" dirty="0" smtClean="0">
                <a:solidFill>
                  <a:srgbClr val="00B050"/>
                </a:solidFill>
              </a:rPr>
              <a:t>3</a:t>
            </a:r>
            <a:r>
              <a:rPr lang="en-US" sz="2400" b="1" baseline="-25000" dirty="0" smtClean="0"/>
              <a:t>, </a:t>
            </a:r>
            <a:r>
              <a:rPr lang="en-US" sz="2400" b="1" dirty="0" smtClean="0"/>
              <a:t>NaOH, Na</a:t>
            </a:r>
            <a:r>
              <a:rPr lang="en-US" sz="2400" b="1" baseline="-25000" dirty="0" smtClean="0"/>
              <a:t>2</a:t>
            </a:r>
            <a:r>
              <a:rPr lang="en-US" sz="2400" b="1" dirty="0" smtClean="0"/>
              <a:t>SiO</a:t>
            </a:r>
            <a:r>
              <a:rPr lang="en-US" sz="2400" b="1" baseline="-25000" dirty="0" smtClean="0"/>
              <a:t>4</a:t>
            </a:r>
            <a:r>
              <a:rPr lang="en-US" sz="2400" b="1" dirty="0" smtClean="0"/>
              <a:t>, Na</a:t>
            </a:r>
            <a:r>
              <a:rPr lang="en-US" sz="2400" b="1" baseline="-25000" dirty="0" smtClean="0"/>
              <a:t>3</a:t>
            </a:r>
            <a:r>
              <a:rPr lang="en-US" sz="2400" b="1" dirty="0" smtClean="0"/>
              <a:t>PO</a:t>
            </a:r>
            <a:r>
              <a:rPr lang="en-US" sz="2400" b="1" baseline="-25000" dirty="0" smtClean="0"/>
              <a:t>4</a:t>
            </a:r>
            <a:r>
              <a:rPr lang="en-US" sz="2400" b="1" dirty="0" smtClean="0"/>
              <a:t>, NH</a:t>
            </a:r>
            <a:r>
              <a:rPr lang="en-US" sz="2400" b="1" baseline="-25000" dirty="0" smtClean="0"/>
              <a:t>4</a:t>
            </a:r>
            <a:r>
              <a:rPr lang="en-US" sz="2400" b="1" dirty="0" smtClean="0"/>
              <a:t>OH, and organic alkalis</a:t>
            </a:r>
          </a:p>
          <a:p>
            <a:pPr>
              <a:buNone/>
            </a:pPr>
            <a:endParaRPr lang="en-US" sz="2400" b="1" dirty="0" smtClean="0"/>
          </a:p>
          <a:p>
            <a:pPr>
              <a:buNone/>
            </a:pPr>
            <a:r>
              <a:rPr lang="en-US" b="1" dirty="0" smtClean="0">
                <a:solidFill>
                  <a:srgbClr val="FF0000"/>
                </a:solidFill>
              </a:rPr>
              <a:t>Oil Description</a:t>
            </a:r>
          </a:p>
          <a:p>
            <a:pPr marL="1250950" indent="-1250950">
              <a:buNone/>
            </a:pPr>
            <a:r>
              <a:rPr lang="en-US" sz="2400" b="1" dirty="0" smtClean="0"/>
              <a:t>TAN: 0.88 mgKOH/g (Spiking method)</a:t>
            </a:r>
          </a:p>
          <a:p>
            <a:pPr>
              <a:buNone/>
            </a:pPr>
            <a:r>
              <a:rPr lang="en-US" sz="2400" b="1" dirty="0" smtClean="0"/>
              <a:t>API Gravity (70°F): 27.5°API (0.89 g/cm</a:t>
            </a:r>
            <a:r>
              <a:rPr lang="en-US" sz="2400" b="1" baseline="30000" dirty="0" smtClean="0"/>
              <a:t>3</a:t>
            </a:r>
            <a:r>
              <a:rPr lang="en-US" sz="2400" b="1" dirty="0" smtClean="0"/>
              <a:t>) </a:t>
            </a:r>
          </a:p>
          <a:p>
            <a:pPr>
              <a:buNone/>
            </a:pPr>
            <a:endParaRPr lang="en-US" sz="2800" b="1" dirty="0" smtClean="0"/>
          </a:p>
          <a:p>
            <a:pPr>
              <a:buNone/>
            </a:pPr>
            <a:endParaRPr lang="en-US" sz="2800" b="1" dirty="0" smtClean="0"/>
          </a:p>
          <a:p>
            <a:pPr>
              <a:buNone/>
            </a:pPr>
            <a:endParaRPr lang="en-U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381000" y="942974"/>
          <a:ext cx="8382000" cy="50768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304800" y="381001"/>
            <a:ext cx="8458200" cy="762000"/>
          </a:xfrm>
        </p:spPr>
        <p:txBody>
          <a:bodyPr>
            <a:noAutofit/>
          </a:bodyPr>
          <a:lstStyle/>
          <a:p>
            <a:pPr>
              <a:defRPr sz="2400" b="1" i="0" u="none" strike="noStrike" kern="1200" baseline="0">
                <a:solidFill>
                  <a:prstClr val="black"/>
                </a:solidFill>
                <a:latin typeface="+mn-lt"/>
                <a:ea typeface="+mn-ea"/>
                <a:cs typeface="+mn-cs"/>
              </a:defRPr>
            </a:pPr>
            <a:r>
              <a:rPr lang="en-US" sz="3200" b="1" dirty="0" smtClean="0">
                <a:solidFill>
                  <a:prstClr val="black"/>
                </a:solidFill>
              </a:rPr>
              <a:t>Equilibrium IFT as a Function of Salinity and Time</a:t>
            </a:r>
            <a:endParaRPr lang="en-US" sz="3200" b="1" dirty="0">
              <a:solidFill>
                <a:prstClr val="black"/>
              </a:solidFill>
            </a:endParaRPr>
          </a:p>
        </p:txBody>
      </p:sp>
      <p:sp>
        <p:nvSpPr>
          <p:cNvPr id="5" name="TextBox 4"/>
          <p:cNvSpPr txBox="1"/>
          <p:nvPr/>
        </p:nvSpPr>
        <p:spPr>
          <a:xfrm>
            <a:off x="228600" y="1066800"/>
            <a:ext cx="8686800" cy="400110"/>
          </a:xfrm>
          <a:prstGeom prst="rect">
            <a:avLst/>
          </a:prstGeom>
          <a:noFill/>
        </p:spPr>
        <p:txBody>
          <a:bodyPr wrap="square" rtlCol="0">
            <a:spAutoFit/>
          </a:bodyPr>
          <a:lstStyle/>
          <a:p>
            <a:pPr algn="ctr"/>
            <a:r>
              <a:rPr lang="en-US" sz="2000" b="1" dirty="0" smtClean="0">
                <a:solidFill>
                  <a:srgbClr val="FF0000"/>
                </a:solidFill>
              </a:rPr>
              <a:t>IFT as a function of salinity and aging time at 25</a:t>
            </a:r>
            <a:r>
              <a:rPr lang="en-US" sz="2000" dirty="0" smtClean="0">
                <a:solidFill>
                  <a:srgbClr val="FF0000"/>
                </a:solidFill>
              </a:rPr>
              <a:t>°C </a:t>
            </a:r>
            <a:r>
              <a:rPr lang="en-US" sz="2000" b="1" dirty="0" smtClean="0">
                <a:solidFill>
                  <a:srgbClr val="FF0000"/>
                </a:solidFill>
              </a:rPr>
              <a:t>using equilibrated samples</a:t>
            </a:r>
            <a:endParaRPr lang="en-US" sz="2000" b="1" dirty="0">
              <a:solidFill>
                <a:srgbClr val="FF0000"/>
              </a:solidFill>
            </a:endParaRPr>
          </a:p>
        </p:txBody>
      </p:sp>
      <p:sp>
        <p:nvSpPr>
          <p:cNvPr id="6" name="TextBox 5"/>
          <p:cNvSpPr txBox="1"/>
          <p:nvPr/>
        </p:nvSpPr>
        <p:spPr>
          <a:xfrm>
            <a:off x="533400" y="5943600"/>
            <a:ext cx="8229600" cy="584775"/>
          </a:xfrm>
          <a:prstGeom prst="rect">
            <a:avLst/>
          </a:prstGeom>
          <a:noFill/>
        </p:spPr>
        <p:txBody>
          <a:bodyPr wrap="square" rtlCol="0">
            <a:spAutoFit/>
          </a:bodyPr>
          <a:lstStyle/>
          <a:p>
            <a:r>
              <a:rPr lang="en-US" sz="1600" b="1" dirty="0" smtClean="0"/>
              <a:t>Samples with a WOR=3 has been equilibrated in test tubes for more than 20 days, see next slide, WOR=3</a:t>
            </a:r>
            <a:endParaRPr lang="en-US" sz="1600" b="1" dirty="0"/>
          </a:p>
        </p:txBody>
      </p:sp>
      <p:sp>
        <p:nvSpPr>
          <p:cNvPr id="9" name="Oval 8"/>
          <p:cNvSpPr/>
          <p:nvPr/>
        </p:nvSpPr>
        <p:spPr>
          <a:xfrm>
            <a:off x="7010400" y="3124200"/>
            <a:ext cx="1828800" cy="457200"/>
          </a:xfrm>
          <a:prstGeom prst="ellipse">
            <a:avLst/>
          </a:prstGeom>
          <a:solidFill>
            <a:srgbClr val="C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0400" y="3581400"/>
            <a:ext cx="1828800" cy="914400"/>
          </a:xfrm>
          <a:prstGeom prst="ellipse">
            <a:avLst/>
          </a:prstGeom>
          <a:solidFill>
            <a:srgbClr val="C00000">
              <a:alpha val="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10400" y="2362200"/>
            <a:ext cx="1828800" cy="762000"/>
          </a:xfrm>
          <a:prstGeom prst="ellipse">
            <a:avLst/>
          </a:prstGeom>
          <a:solidFill>
            <a:srgbClr val="C00000">
              <a:alpha val="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0" y="2133600"/>
            <a:ext cx="3276600" cy="369332"/>
          </a:xfrm>
          <a:prstGeom prst="rect">
            <a:avLst/>
          </a:prstGeom>
          <a:noFill/>
        </p:spPr>
        <p:txBody>
          <a:bodyPr wrap="square" rtlCol="0">
            <a:spAutoFit/>
          </a:bodyPr>
          <a:lstStyle/>
          <a:p>
            <a:r>
              <a:rPr lang="en-US" b="1" dirty="0" smtClean="0">
                <a:solidFill>
                  <a:srgbClr val="00B0F0"/>
                </a:solidFill>
              </a:rPr>
              <a:t>Under Optimum Region</a:t>
            </a:r>
            <a:endParaRPr lang="en-US" b="1" dirty="0">
              <a:solidFill>
                <a:srgbClr val="00B0F0"/>
              </a:solidFill>
            </a:endParaRPr>
          </a:p>
        </p:txBody>
      </p:sp>
      <p:sp>
        <p:nvSpPr>
          <p:cNvPr id="13" name="TextBox 12"/>
          <p:cNvSpPr txBox="1"/>
          <p:nvPr/>
        </p:nvSpPr>
        <p:spPr>
          <a:xfrm>
            <a:off x="4267200" y="3276600"/>
            <a:ext cx="3276600" cy="369332"/>
          </a:xfrm>
          <a:prstGeom prst="rect">
            <a:avLst/>
          </a:prstGeom>
          <a:noFill/>
        </p:spPr>
        <p:txBody>
          <a:bodyPr wrap="square" rtlCol="0">
            <a:spAutoFit/>
          </a:bodyPr>
          <a:lstStyle/>
          <a:p>
            <a:r>
              <a:rPr lang="en-US" b="1" dirty="0" smtClean="0">
                <a:solidFill>
                  <a:srgbClr val="00B050"/>
                </a:solidFill>
              </a:rPr>
              <a:t>Over Optimum Region</a:t>
            </a:r>
            <a:endParaRPr lang="en-US" b="1" dirty="0">
              <a:solidFill>
                <a:srgbClr val="00B050"/>
              </a:solidFill>
            </a:endParaRPr>
          </a:p>
        </p:txBody>
      </p:sp>
      <p:sp>
        <p:nvSpPr>
          <p:cNvPr id="14" name="TextBox 13"/>
          <p:cNvSpPr txBox="1"/>
          <p:nvPr/>
        </p:nvSpPr>
        <p:spPr>
          <a:xfrm>
            <a:off x="3886200" y="4648200"/>
            <a:ext cx="3276600" cy="369332"/>
          </a:xfrm>
          <a:prstGeom prst="rect">
            <a:avLst/>
          </a:prstGeom>
          <a:noFill/>
        </p:spPr>
        <p:txBody>
          <a:bodyPr wrap="square" rtlCol="0">
            <a:spAutoFit/>
          </a:bodyPr>
          <a:lstStyle/>
          <a:p>
            <a:r>
              <a:rPr lang="en-US" b="1" dirty="0" smtClean="0">
                <a:solidFill>
                  <a:srgbClr val="FF0000"/>
                </a:solidFill>
              </a:rPr>
              <a:t>Optimum Region</a:t>
            </a:r>
            <a:endParaRPr lang="en-US" b="1" dirty="0">
              <a:solidFill>
                <a:srgbClr val="FF0000"/>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609600" y="1371600"/>
          <a:ext cx="798195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0" y="381001"/>
            <a:ext cx="9144000" cy="762000"/>
          </a:xfrm>
        </p:spPr>
        <p:txBody>
          <a:bodyPr>
            <a:noAutofit/>
          </a:bodyPr>
          <a:lstStyle/>
          <a:p>
            <a:pPr>
              <a:defRPr sz="1800" b="1" i="0" u="none" strike="noStrike" kern="1200" baseline="0">
                <a:solidFill>
                  <a:prstClr val="black"/>
                </a:solidFill>
                <a:latin typeface="+mn-lt"/>
                <a:ea typeface="+mn-ea"/>
                <a:cs typeface="+mn-cs"/>
              </a:defRPr>
            </a:pPr>
            <a:r>
              <a:rPr lang="en-US" sz="3200" b="1" dirty="0" smtClean="0">
                <a:solidFill>
                  <a:prstClr val="black"/>
                </a:solidFill>
              </a:rPr>
              <a:t>IFT measurement as a Function of Salinity and Time</a:t>
            </a:r>
            <a:endParaRPr lang="en-US" sz="3200" b="1" dirty="0">
              <a:solidFill>
                <a:prstClr val="black"/>
              </a:solidFill>
            </a:endParaRPr>
          </a:p>
        </p:txBody>
      </p:sp>
      <p:sp>
        <p:nvSpPr>
          <p:cNvPr id="5" name="TextBox 4"/>
          <p:cNvSpPr txBox="1"/>
          <p:nvPr/>
        </p:nvSpPr>
        <p:spPr>
          <a:xfrm>
            <a:off x="228600" y="1066800"/>
            <a:ext cx="8686800" cy="400110"/>
          </a:xfrm>
          <a:prstGeom prst="rect">
            <a:avLst/>
          </a:prstGeom>
          <a:noFill/>
        </p:spPr>
        <p:txBody>
          <a:bodyPr wrap="square" rtlCol="0">
            <a:spAutoFit/>
          </a:bodyPr>
          <a:lstStyle/>
          <a:p>
            <a:pPr algn="ctr"/>
            <a:r>
              <a:rPr lang="en-US" sz="2000" b="1" dirty="0" smtClean="0">
                <a:solidFill>
                  <a:srgbClr val="FF0000"/>
                </a:solidFill>
              </a:rPr>
              <a:t>IFT as a function of salinity and aging time at 54</a:t>
            </a:r>
            <a:r>
              <a:rPr lang="en-US" sz="2000" dirty="0" smtClean="0">
                <a:solidFill>
                  <a:srgbClr val="FF0000"/>
                </a:solidFill>
              </a:rPr>
              <a:t>°C </a:t>
            </a:r>
            <a:r>
              <a:rPr lang="en-US" sz="2000" b="1" dirty="0" smtClean="0">
                <a:solidFill>
                  <a:srgbClr val="FF0000"/>
                </a:solidFill>
              </a:rPr>
              <a:t>using equilibrated samples</a:t>
            </a:r>
            <a:endParaRPr lang="en-US" sz="2000" b="1" dirty="0">
              <a:solidFill>
                <a:srgbClr val="FF0000"/>
              </a:solidFill>
            </a:endParaRPr>
          </a:p>
        </p:txBody>
      </p:sp>
      <p:sp>
        <p:nvSpPr>
          <p:cNvPr id="6" name="TextBox 5"/>
          <p:cNvSpPr txBox="1"/>
          <p:nvPr/>
        </p:nvSpPr>
        <p:spPr>
          <a:xfrm>
            <a:off x="533400" y="5867400"/>
            <a:ext cx="8229600" cy="584775"/>
          </a:xfrm>
          <a:prstGeom prst="rect">
            <a:avLst/>
          </a:prstGeom>
          <a:noFill/>
        </p:spPr>
        <p:txBody>
          <a:bodyPr wrap="square" rtlCol="0">
            <a:spAutoFit/>
          </a:bodyPr>
          <a:lstStyle/>
          <a:p>
            <a:r>
              <a:rPr lang="en-US" sz="1600" b="1" dirty="0" smtClean="0"/>
              <a:t>Samples with a WOR=3 has been equilibrated in test tubes for more than 20 days, see next slide.  After calculation of density WOR=3</a:t>
            </a:r>
            <a:endParaRPr lang="en-US" sz="1600" b="1" dirty="0"/>
          </a:p>
        </p:txBody>
      </p:sp>
      <p:sp>
        <p:nvSpPr>
          <p:cNvPr id="9" name="Oval 8"/>
          <p:cNvSpPr/>
          <p:nvPr/>
        </p:nvSpPr>
        <p:spPr>
          <a:xfrm>
            <a:off x="6934200" y="3810000"/>
            <a:ext cx="1828800" cy="304800"/>
          </a:xfrm>
          <a:prstGeom prst="ellipse">
            <a:avLst/>
          </a:prstGeom>
          <a:solidFill>
            <a:srgbClr val="C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34200" y="4114800"/>
            <a:ext cx="1828800" cy="838200"/>
          </a:xfrm>
          <a:prstGeom prst="ellipse">
            <a:avLst/>
          </a:prstGeom>
          <a:solidFill>
            <a:srgbClr val="C00000">
              <a:alpha val="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34200" y="2362200"/>
            <a:ext cx="1828800" cy="1371600"/>
          </a:xfrm>
          <a:prstGeom prst="ellipse">
            <a:avLst/>
          </a:prstGeom>
          <a:solidFill>
            <a:srgbClr val="C00000">
              <a:alpha val="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33800" y="2057400"/>
            <a:ext cx="3276600" cy="369332"/>
          </a:xfrm>
          <a:prstGeom prst="rect">
            <a:avLst/>
          </a:prstGeom>
          <a:noFill/>
        </p:spPr>
        <p:txBody>
          <a:bodyPr wrap="square" rtlCol="0">
            <a:spAutoFit/>
          </a:bodyPr>
          <a:lstStyle/>
          <a:p>
            <a:r>
              <a:rPr lang="en-US" b="1" dirty="0" smtClean="0">
                <a:solidFill>
                  <a:srgbClr val="00B0F0"/>
                </a:solidFill>
              </a:rPr>
              <a:t>Under Optimum Region</a:t>
            </a:r>
            <a:endParaRPr lang="en-US" b="1" dirty="0">
              <a:solidFill>
                <a:srgbClr val="00B0F0"/>
              </a:solidFill>
            </a:endParaRPr>
          </a:p>
        </p:txBody>
      </p:sp>
      <p:sp>
        <p:nvSpPr>
          <p:cNvPr id="13" name="TextBox 12"/>
          <p:cNvSpPr txBox="1"/>
          <p:nvPr/>
        </p:nvSpPr>
        <p:spPr>
          <a:xfrm>
            <a:off x="3200400" y="3048000"/>
            <a:ext cx="3276600" cy="369332"/>
          </a:xfrm>
          <a:prstGeom prst="rect">
            <a:avLst/>
          </a:prstGeom>
          <a:noFill/>
        </p:spPr>
        <p:txBody>
          <a:bodyPr wrap="square" rtlCol="0">
            <a:spAutoFit/>
          </a:bodyPr>
          <a:lstStyle/>
          <a:p>
            <a:r>
              <a:rPr lang="en-US" b="1" dirty="0" smtClean="0">
                <a:solidFill>
                  <a:srgbClr val="00B050"/>
                </a:solidFill>
              </a:rPr>
              <a:t>Over Optimum Region</a:t>
            </a:r>
            <a:endParaRPr lang="en-US" b="1" dirty="0">
              <a:solidFill>
                <a:srgbClr val="00B050"/>
              </a:solidFill>
            </a:endParaRPr>
          </a:p>
        </p:txBody>
      </p:sp>
      <p:sp>
        <p:nvSpPr>
          <p:cNvPr id="14" name="TextBox 13"/>
          <p:cNvSpPr txBox="1"/>
          <p:nvPr/>
        </p:nvSpPr>
        <p:spPr>
          <a:xfrm>
            <a:off x="3657600" y="4114800"/>
            <a:ext cx="3276600" cy="369332"/>
          </a:xfrm>
          <a:prstGeom prst="rect">
            <a:avLst/>
          </a:prstGeom>
          <a:noFill/>
        </p:spPr>
        <p:txBody>
          <a:bodyPr wrap="square" rtlCol="0">
            <a:spAutoFit/>
          </a:bodyPr>
          <a:lstStyle/>
          <a:p>
            <a:r>
              <a:rPr lang="en-US" b="1" dirty="0" smtClean="0">
                <a:solidFill>
                  <a:srgbClr val="FF0000"/>
                </a:solidFill>
              </a:rPr>
              <a:t>Optimum Region</a:t>
            </a:r>
            <a:endParaRPr lang="en-US" b="1" dirty="0">
              <a:solidFill>
                <a:srgbClr val="FF0000"/>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772400" cy="762000"/>
          </a:xfrm>
        </p:spPr>
        <p:txBody>
          <a:bodyPr>
            <a:noAutofit/>
          </a:bodyPr>
          <a:lstStyle/>
          <a:p>
            <a:pPr>
              <a:defRPr sz="2800" b="1" i="0" u="none" strike="noStrike" kern="1200" baseline="0">
                <a:solidFill>
                  <a:prstClr val="black"/>
                </a:solidFill>
                <a:latin typeface="+mn-lt"/>
                <a:ea typeface="+mn-ea"/>
                <a:cs typeface="+mn-cs"/>
              </a:defRPr>
            </a:pPr>
            <a:r>
              <a:rPr lang="en-US" sz="3200" b="1" dirty="0" smtClean="0">
                <a:solidFill>
                  <a:prstClr val="black"/>
                </a:solidFill>
              </a:rPr>
              <a:t>Comparison of Equilibrium IFT Between With and Without Darker Substance</a:t>
            </a:r>
            <a:endParaRPr lang="en-US" sz="3200" b="1" dirty="0">
              <a:solidFill>
                <a:prstClr val="black"/>
              </a:solidFill>
            </a:endParaRPr>
          </a:p>
        </p:txBody>
      </p:sp>
      <p:sp>
        <p:nvSpPr>
          <p:cNvPr id="6" name="TextBox 5"/>
          <p:cNvSpPr txBox="1"/>
          <p:nvPr/>
        </p:nvSpPr>
        <p:spPr>
          <a:xfrm>
            <a:off x="0" y="6172200"/>
            <a:ext cx="6934200" cy="353943"/>
          </a:xfrm>
          <a:prstGeom prst="rect">
            <a:avLst/>
          </a:prstGeom>
          <a:noFill/>
        </p:spPr>
        <p:txBody>
          <a:bodyPr wrap="square" rtlCol="0">
            <a:spAutoFit/>
          </a:bodyPr>
          <a:lstStyle/>
          <a:p>
            <a:r>
              <a:rPr lang="en-US" sz="1700" b="1" dirty="0" smtClean="0"/>
              <a:t>Samples were equilibrated at room temperature for more than 20 days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graphicFrame>
        <p:nvGraphicFramePr>
          <p:cNvPr id="9" name="Chart 8"/>
          <p:cNvGraphicFramePr/>
          <p:nvPr/>
        </p:nvGraphicFramePr>
        <p:xfrm>
          <a:off x="581024" y="881062"/>
          <a:ext cx="8258175" cy="52911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609600" y="1066800"/>
          <a:ext cx="7924799"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381001"/>
            <a:ext cx="7772400" cy="762000"/>
          </a:xfrm>
        </p:spPr>
        <p:txBody>
          <a:bodyPr>
            <a:normAutofit/>
          </a:bodyPr>
          <a:lstStyle/>
          <a:p>
            <a:pPr>
              <a:defRPr sz="1800" b="1" i="0" u="none" strike="noStrike" kern="1200" baseline="0">
                <a:solidFill>
                  <a:prstClr val="black"/>
                </a:solidFill>
                <a:latin typeface="+mn-lt"/>
                <a:ea typeface="+mn-ea"/>
                <a:cs typeface="+mn-cs"/>
              </a:defRPr>
            </a:pPr>
            <a:r>
              <a:rPr lang="en-US" sz="3200" b="1" dirty="0" smtClean="0">
                <a:solidFill>
                  <a:prstClr val="black"/>
                </a:solidFill>
              </a:rPr>
              <a:t>Comparison of IFT Using Oil and Emulsion</a:t>
            </a:r>
            <a:endParaRPr lang="en-US" sz="3200" b="1" dirty="0">
              <a:solidFill>
                <a:prstClr val="black"/>
              </a:solidFill>
            </a:endParaRPr>
          </a:p>
        </p:txBody>
      </p:sp>
      <p:sp>
        <p:nvSpPr>
          <p:cNvPr id="4" name="TextBox 3"/>
          <p:cNvSpPr txBox="1"/>
          <p:nvPr/>
        </p:nvSpPr>
        <p:spPr>
          <a:xfrm>
            <a:off x="381000" y="5934670"/>
            <a:ext cx="8458200" cy="923330"/>
          </a:xfrm>
          <a:prstGeom prst="rect">
            <a:avLst/>
          </a:prstGeom>
          <a:noFill/>
        </p:spPr>
        <p:txBody>
          <a:bodyPr wrap="square" rtlCol="0">
            <a:spAutoFit/>
          </a:bodyPr>
          <a:lstStyle/>
          <a:p>
            <a:r>
              <a:rPr lang="en-US" b="1" dirty="0" smtClean="0"/>
              <a:t>Samples were mixed and then equilibrated at room temperature for more than 20 days</a:t>
            </a:r>
          </a:p>
          <a:p>
            <a:r>
              <a:rPr lang="en-US" b="1" dirty="0" smtClean="0"/>
              <a:t>Excess-oil Density has been measured and it is different from the original oil density</a:t>
            </a:r>
          </a:p>
          <a:p>
            <a:r>
              <a:rPr lang="en-US" b="1" dirty="0" smtClean="0"/>
              <a:t>Emulsion Density  has also been measured</a:t>
            </a:r>
          </a:p>
        </p:txBody>
      </p:sp>
      <p:sp>
        <p:nvSpPr>
          <p:cNvPr id="6" name="Slide Number Placeholder 5"/>
          <p:cNvSpPr>
            <a:spLocks noGrp="1"/>
          </p:cNvSpPr>
          <p:nvPr>
            <p:ph type="sldNum" sz="quarter" idx="12"/>
          </p:nvPr>
        </p:nvSpPr>
        <p:spPr>
          <a:xfrm>
            <a:off x="7162800" y="6356351"/>
            <a:ext cx="1524000" cy="349250"/>
          </a:xfrm>
        </p:spPr>
        <p:txBody>
          <a:bodyPr/>
          <a:lstStyle/>
          <a:p>
            <a:fld id="{B6F15528-21DE-4FAA-801E-634DDDAF4B2B}" type="slidenum">
              <a:rPr lang="en-US" smtClean="0"/>
              <a:pPr/>
              <a:t>33</a:t>
            </a:fld>
            <a:endParaRPr lang="en-US" dirty="0"/>
          </a:p>
        </p:txBody>
      </p:sp>
      <p:sp>
        <p:nvSpPr>
          <p:cNvPr id="8" name="TextBox 7"/>
          <p:cNvSpPr txBox="1"/>
          <p:nvPr/>
        </p:nvSpPr>
        <p:spPr>
          <a:xfrm>
            <a:off x="7162800" y="1752600"/>
            <a:ext cx="990600" cy="369332"/>
          </a:xfrm>
          <a:prstGeom prst="rect">
            <a:avLst/>
          </a:prstGeom>
          <a:noFill/>
          <a:ln w="15875">
            <a:noFill/>
          </a:ln>
        </p:spPr>
        <p:txBody>
          <a:bodyPr wrap="square" rtlCol="0">
            <a:spAutoFit/>
          </a:bodyPr>
          <a:lstStyle/>
          <a:p>
            <a:r>
              <a:rPr lang="en-US" b="1" dirty="0" smtClean="0">
                <a:solidFill>
                  <a:srgbClr val="C00000"/>
                </a:solidFill>
              </a:rPr>
              <a:t>WOR=5</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533400" y="1066800"/>
          <a:ext cx="8001000" cy="48768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762000" y="381001"/>
            <a:ext cx="7772400" cy="762000"/>
          </a:xfrm>
        </p:spPr>
        <p:txBody>
          <a:bodyPr>
            <a:normAutofit/>
          </a:bodyPr>
          <a:lstStyle/>
          <a:p>
            <a:pPr>
              <a:defRPr sz="1800" b="1" i="0" u="none" strike="noStrike" kern="1200" baseline="0">
                <a:solidFill>
                  <a:prstClr val="black"/>
                </a:solidFill>
                <a:latin typeface="+mn-lt"/>
                <a:ea typeface="+mn-ea"/>
                <a:cs typeface="+mn-cs"/>
              </a:defRPr>
            </a:pPr>
            <a:r>
              <a:rPr lang="en-US" sz="3200" b="1" dirty="0" smtClean="0">
                <a:solidFill>
                  <a:prstClr val="black"/>
                </a:solidFill>
              </a:rPr>
              <a:t>Equilibrium IFT as a Function of Settling Time</a:t>
            </a:r>
            <a:endParaRPr lang="en-US" sz="3200" b="1" dirty="0">
              <a:solidFill>
                <a:prstClr val="black"/>
              </a:solidFill>
            </a:endParaRPr>
          </a:p>
        </p:txBody>
      </p:sp>
      <p:sp>
        <p:nvSpPr>
          <p:cNvPr id="5" name="TextBox 4"/>
          <p:cNvSpPr txBox="1"/>
          <p:nvPr/>
        </p:nvSpPr>
        <p:spPr>
          <a:xfrm>
            <a:off x="152400" y="5943600"/>
            <a:ext cx="8839200" cy="646331"/>
          </a:xfrm>
          <a:prstGeom prst="rect">
            <a:avLst/>
          </a:prstGeom>
          <a:noFill/>
        </p:spPr>
        <p:txBody>
          <a:bodyPr wrap="square" rtlCol="0">
            <a:spAutoFit/>
          </a:bodyPr>
          <a:lstStyle/>
          <a:p>
            <a:r>
              <a:rPr lang="en-US" b="1" dirty="0" smtClean="0"/>
              <a:t>Samples were mixed and then equilibrated at room temperature for different time</a:t>
            </a:r>
          </a:p>
          <a:p>
            <a:r>
              <a:rPr lang="en-US" b="1" dirty="0" smtClean="0"/>
              <a:t>Excess-brine Density has been measured and it is different from the original brine density</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dirty="0"/>
          </a:p>
        </p:txBody>
      </p:sp>
      <p:sp>
        <p:nvSpPr>
          <p:cNvPr id="9" name="TextBox 8"/>
          <p:cNvSpPr txBox="1"/>
          <p:nvPr/>
        </p:nvSpPr>
        <p:spPr>
          <a:xfrm>
            <a:off x="7239000" y="3733800"/>
            <a:ext cx="1676400" cy="646331"/>
          </a:xfrm>
          <a:prstGeom prst="rect">
            <a:avLst/>
          </a:prstGeom>
          <a:noFill/>
          <a:ln>
            <a:noFill/>
          </a:ln>
        </p:spPr>
        <p:txBody>
          <a:bodyPr wrap="square" rtlCol="0">
            <a:spAutoFit/>
          </a:bodyPr>
          <a:lstStyle/>
          <a:p>
            <a:pPr algn="ctr"/>
            <a:r>
              <a:rPr lang="en-US" b="1" dirty="0" smtClean="0">
                <a:solidFill>
                  <a:srgbClr val="FF0000"/>
                </a:solidFill>
              </a:rPr>
              <a:t>WOR=5</a:t>
            </a:r>
          </a:p>
          <a:p>
            <a:pPr algn="ctr"/>
            <a:r>
              <a:rPr lang="en-US" b="1" dirty="0" smtClean="0">
                <a:solidFill>
                  <a:srgbClr val="FF0000"/>
                </a:solidFill>
              </a:rPr>
              <a:t>1.4% Na</a:t>
            </a:r>
            <a:r>
              <a:rPr lang="en-US" b="1" baseline="-25000" dirty="0" smtClean="0">
                <a:solidFill>
                  <a:srgbClr val="FF0000"/>
                </a:solidFill>
              </a:rPr>
              <a:t>2</a:t>
            </a:r>
            <a:r>
              <a:rPr lang="en-US" b="1" dirty="0" smtClean="0">
                <a:solidFill>
                  <a:srgbClr val="FF0000"/>
                </a:solidFill>
              </a:rPr>
              <a:t>CO</a:t>
            </a:r>
            <a:r>
              <a:rPr lang="en-US" b="1" baseline="-25000" dirty="0" smtClean="0">
                <a:solidFill>
                  <a:srgbClr val="FF0000"/>
                </a:solidFill>
              </a:rPr>
              <a:t>3</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763000" cy="762000"/>
          </a:xfrm>
        </p:spPr>
        <p:txBody>
          <a:bodyPr>
            <a:normAutofit/>
          </a:bodyPr>
          <a:lstStyle/>
          <a:p>
            <a:r>
              <a:rPr lang="en-US" sz="3200" b="1" dirty="0" smtClean="0"/>
              <a:t>Correlation of IFT with soap Partition Coefficient</a:t>
            </a:r>
            <a:endParaRPr lang="en-US" sz="3200" dirty="0"/>
          </a:p>
        </p:txBody>
      </p:sp>
      <p:sp>
        <p:nvSpPr>
          <p:cNvPr id="5" name="TextBox 4"/>
          <p:cNvSpPr txBox="1"/>
          <p:nvPr/>
        </p:nvSpPr>
        <p:spPr>
          <a:xfrm>
            <a:off x="914400" y="5867400"/>
            <a:ext cx="7696200" cy="369332"/>
          </a:xfrm>
          <a:prstGeom prst="rect">
            <a:avLst/>
          </a:prstGeom>
          <a:noFill/>
        </p:spPr>
        <p:txBody>
          <a:bodyPr wrap="square" rtlCol="0">
            <a:spAutoFit/>
          </a:bodyPr>
          <a:lstStyle/>
          <a:p>
            <a:r>
              <a:rPr lang="en-US" b="1" dirty="0" smtClean="0"/>
              <a:t>IFTs are measured at room temperature, </a:t>
            </a:r>
            <a:r>
              <a:rPr lang="en-US" b="1" dirty="0" smtClean="0">
                <a:solidFill>
                  <a:srgbClr val="FF0000"/>
                </a:solidFill>
              </a:rPr>
              <a:t>WOR=5</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
        <p:nvSpPr>
          <p:cNvPr id="9" name="TextBox 8"/>
          <p:cNvSpPr txBox="1"/>
          <p:nvPr/>
        </p:nvSpPr>
        <p:spPr>
          <a:xfrm>
            <a:off x="7543800" y="914400"/>
            <a:ext cx="1447800" cy="523220"/>
          </a:xfrm>
          <a:prstGeom prst="rect">
            <a:avLst/>
          </a:prstGeom>
          <a:noFill/>
        </p:spPr>
        <p:txBody>
          <a:bodyPr wrap="square" rtlCol="0">
            <a:spAutoFit/>
          </a:bodyPr>
          <a:lstStyle/>
          <a:p>
            <a:r>
              <a:rPr lang="en-US" sz="2800" b="1" dirty="0" smtClean="0">
                <a:solidFill>
                  <a:srgbClr val="FF0000"/>
                </a:solidFill>
              </a:rPr>
              <a:t>WOR=5</a:t>
            </a:r>
            <a:endParaRPr lang="en-US" sz="2800" b="1" dirty="0">
              <a:solidFill>
                <a:srgbClr val="FF0000"/>
              </a:solidFill>
            </a:endParaRPr>
          </a:p>
        </p:txBody>
      </p:sp>
      <p:sp>
        <p:nvSpPr>
          <p:cNvPr id="12" name="TextBox 11"/>
          <p:cNvSpPr txBox="1"/>
          <p:nvPr/>
        </p:nvSpPr>
        <p:spPr>
          <a:xfrm>
            <a:off x="5715000" y="3048000"/>
            <a:ext cx="609600" cy="369332"/>
          </a:xfrm>
          <a:prstGeom prst="rect">
            <a:avLst/>
          </a:prstGeom>
          <a:noFill/>
        </p:spPr>
        <p:txBody>
          <a:bodyPr wrap="square" rtlCol="0">
            <a:spAutoFit/>
          </a:bodyPr>
          <a:lstStyle/>
          <a:p>
            <a:r>
              <a:rPr lang="en-US" b="1" dirty="0" smtClean="0"/>
              <a:t>K=1</a:t>
            </a:r>
            <a:endParaRPr lang="en-US" b="1" dirty="0"/>
          </a:p>
        </p:txBody>
      </p:sp>
      <p:graphicFrame>
        <p:nvGraphicFramePr>
          <p:cNvPr id="11" name="Chart 10"/>
          <p:cNvGraphicFramePr/>
          <p:nvPr/>
        </p:nvGraphicFramePr>
        <p:xfrm>
          <a:off x="381000" y="990600"/>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p:cNvSpPr/>
          <p:nvPr/>
        </p:nvSpPr>
        <p:spPr>
          <a:xfrm>
            <a:off x="4495800" y="3733800"/>
            <a:ext cx="457200"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2819400" y="2438400"/>
            <a:ext cx="533400" cy="76200"/>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763000" cy="762000"/>
          </a:xfrm>
        </p:spPr>
        <p:txBody>
          <a:bodyPr>
            <a:normAutofit/>
          </a:bodyPr>
          <a:lstStyle/>
          <a:p>
            <a:r>
              <a:rPr lang="en-US" sz="3200" b="1" dirty="0" smtClean="0"/>
              <a:t>Correlation of IFT with soap Partition Coefficient</a:t>
            </a:r>
            <a:endParaRPr lang="en-US" sz="3200" dirty="0"/>
          </a:p>
        </p:txBody>
      </p:sp>
      <p:sp>
        <p:nvSpPr>
          <p:cNvPr id="5" name="TextBox 4"/>
          <p:cNvSpPr txBox="1"/>
          <p:nvPr/>
        </p:nvSpPr>
        <p:spPr>
          <a:xfrm>
            <a:off x="838200" y="5867400"/>
            <a:ext cx="7696200" cy="646331"/>
          </a:xfrm>
          <a:prstGeom prst="rect">
            <a:avLst/>
          </a:prstGeom>
          <a:noFill/>
        </p:spPr>
        <p:txBody>
          <a:bodyPr wrap="square" rtlCol="0">
            <a:spAutoFit/>
          </a:bodyPr>
          <a:lstStyle/>
          <a:p>
            <a:r>
              <a:rPr lang="en-US" b="1" dirty="0" smtClean="0"/>
              <a:t>IFTs are measured at room temperature, </a:t>
            </a:r>
            <a:r>
              <a:rPr lang="en-US" b="1" dirty="0" smtClean="0">
                <a:solidFill>
                  <a:srgbClr val="FF0000"/>
                </a:solidFill>
              </a:rPr>
              <a:t>WOR=24</a:t>
            </a:r>
          </a:p>
          <a:p>
            <a:endParaRPr lang="en-US" b="1" dirty="0" smtClean="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8" name="TextBox 7"/>
          <p:cNvSpPr txBox="1"/>
          <p:nvPr/>
        </p:nvSpPr>
        <p:spPr>
          <a:xfrm>
            <a:off x="7315200" y="914400"/>
            <a:ext cx="1676400" cy="523220"/>
          </a:xfrm>
          <a:prstGeom prst="rect">
            <a:avLst/>
          </a:prstGeom>
          <a:noFill/>
        </p:spPr>
        <p:txBody>
          <a:bodyPr wrap="square" rtlCol="0">
            <a:spAutoFit/>
          </a:bodyPr>
          <a:lstStyle/>
          <a:p>
            <a:r>
              <a:rPr lang="en-US" sz="2800" b="1" dirty="0" smtClean="0">
                <a:solidFill>
                  <a:srgbClr val="FF0000"/>
                </a:solidFill>
              </a:rPr>
              <a:t>WOR=24</a:t>
            </a:r>
            <a:endParaRPr lang="en-US" sz="2800" b="1" dirty="0">
              <a:solidFill>
                <a:srgbClr val="FF0000"/>
              </a:solidFill>
            </a:endParaRPr>
          </a:p>
        </p:txBody>
      </p:sp>
      <p:sp>
        <p:nvSpPr>
          <p:cNvPr id="11" name="TextBox 10"/>
          <p:cNvSpPr txBox="1"/>
          <p:nvPr/>
        </p:nvSpPr>
        <p:spPr>
          <a:xfrm>
            <a:off x="5638800" y="3124200"/>
            <a:ext cx="609600" cy="369332"/>
          </a:xfrm>
          <a:prstGeom prst="rect">
            <a:avLst/>
          </a:prstGeom>
          <a:noFill/>
        </p:spPr>
        <p:txBody>
          <a:bodyPr wrap="square" rtlCol="0">
            <a:spAutoFit/>
          </a:bodyPr>
          <a:lstStyle/>
          <a:p>
            <a:r>
              <a:rPr lang="en-US" b="1" dirty="0" smtClean="0"/>
              <a:t>K=1</a:t>
            </a:r>
            <a:endParaRPr lang="en-US" b="1" dirty="0"/>
          </a:p>
        </p:txBody>
      </p:sp>
      <p:graphicFrame>
        <p:nvGraphicFramePr>
          <p:cNvPr id="10" name="Chart 9"/>
          <p:cNvGraphicFramePr/>
          <p:nvPr/>
        </p:nvGraphicFramePr>
        <p:xfrm>
          <a:off x="457200" y="990600"/>
          <a:ext cx="8382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9" name="Left Arrow 8"/>
          <p:cNvSpPr/>
          <p:nvPr/>
        </p:nvSpPr>
        <p:spPr>
          <a:xfrm>
            <a:off x="2743200" y="2438400"/>
            <a:ext cx="533400" cy="76200"/>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657600" y="3810000"/>
            <a:ext cx="457200"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763000" cy="762000"/>
          </a:xfrm>
        </p:spPr>
        <p:txBody>
          <a:bodyPr>
            <a:normAutofit/>
          </a:bodyPr>
          <a:lstStyle/>
          <a:p>
            <a:r>
              <a:rPr lang="en-US" sz="3200" b="1" dirty="0" smtClean="0"/>
              <a:t>Correlation of IFT with soap Partition Coefficient</a:t>
            </a:r>
            <a:endParaRPr lang="en-US" sz="3200" dirty="0"/>
          </a:p>
        </p:txBody>
      </p:sp>
      <p:sp>
        <p:nvSpPr>
          <p:cNvPr id="5" name="TextBox 4"/>
          <p:cNvSpPr txBox="1"/>
          <p:nvPr/>
        </p:nvSpPr>
        <p:spPr>
          <a:xfrm>
            <a:off x="762000" y="6019800"/>
            <a:ext cx="7924800" cy="369332"/>
          </a:xfrm>
          <a:prstGeom prst="rect">
            <a:avLst/>
          </a:prstGeom>
          <a:noFill/>
        </p:spPr>
        <p:txBody>
          <a:bodyPr wrap="square" rtlCol="0">
            <a:spAutoFit/>
          </a:bodyPr>
          <a:lstStyle/>
          <a:p>
            <a:r>
              <a:rPr lang="en-US" b="1" dirty="0" smtClean="0">
                <a:solidFill>
                  <a:srgbClr val="FF0000"/>
                </a:solidFill>
              </a:rPr>
              <a:t>The amount of active soap is regarded as the soap extracted by IPA</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dirty="0"/>
          </a:p>
        </p:txBody>
      </p:sp>
      <p:sp>
        <p:nvSpPr>
          <p:cNvPr id="9" name="TextBox 8"/>
          <p:cNvSpPr txBox="1"/>
          <p:nvPr/>
        </p:nvSpPr>
        <p:spPr>
          <a:xfrm>
            <a:off x="5715000" y="3200400"/>
            <a:ext cx="609600" cy="369332"/>
          </a:xfrm>
          <a:prstGeom prst="rect">
            <a:avLst/>
          </a:prstGeom>
          <a:noFill/>
        </p:spPr>
        <p:txBody>
          <a:bodyPr wrap="square" rtlCol="0">
            <a:spAutoFit/>
          </a:bodyPr>
          <a:lstStyle/>
          <a:p>
            <a:r>
              <a:rPr lang="en-US" b="1" dirty="0" smtClean="0"/>
              <a:t>K=1</a:t>
            </a:r>
            <a:endParaRPr lang="en-US" b="1" dirty="0"/>
          </a:p>
        </p:txBody>
      </p:sp>
      <p:graphicFrame>
        <p:nvGraphicFramePr>
          <p:cNvPr id="8" name="Chart 7"/>
          <p:cNvGraphicFramePr/>
          <p:nvPr/>
        </p:nvGraphicFramePr>
        <p:xfrm>
          <a:off x="457200" y="1066800"/>
          <a:ext cx="80772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763000" cy="762000"/>
          </a:xfrm>
        </p:spPr>
        <p:txBody>
          <a:bodyPr>
            <a:normAutofit/>
          </a:bodyPr>
          <a:lstStyle/>
          <a:p>
            <a:r>
              <a:rPr lang="en-US" sz="3200" b="1" dirty="0" smtClean="0"/>
              <a:t>Correlation of IFT with soap Partition Coefficient</a:t>
            </a:r>
            <a:endParaRPr lang="en-US" sz="3200" dirty="0"/>
          </a:p>
        </p:txBody>
      </p:sp>
      <p:sp>
        <p:nvSpPr>
          <p:cNvPr id="5" name="TextBox 4"/>
          <p:cNvSpPr txBox="1"/>
          <p:nvPr/>
        </p:nvSpPr>
        <p:spPr>
          <a:xfrm>
            <a:off x="762000" y="6096000"/>
            <a:ext cx="7924800" cy="369332"/>
          </a:xfrm>
          <a:prstGeom prst="rect">
            <a:avLst/>
          </a:prstGeom>
          <a:noFill/>
        </p:spPr>
        <p:txBody>
          <a:bodyPr wrap="square" rtlCol="0">
            <a:spAutoFit/>
          </a:bodyPr>
          <a:lstStyle/>
          <a:p>
            <a:r>
              <a:rPr lang="en-US" b="1" dirty="0" smtClean="0">
                <a:solidFill>
                  <a:srgbClr val="FF0000"/>
                </a:solidFill>
              </a:rPr>
              <a:t>The amount of overall active soap is regarded as the WSAS obtained at WOR=24</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dirty="0"/>
          </a:p>
        </p:txBody>
      </p:sp>
      <p:sp>
        <p:nvSpPr>
          <p:cNvPr id="9" name="TextBox 8"/>
          <p:cNvSpPr txBox="1"/>
          <p:nvPr/>
        </p:nvSpPr>
        <p:spPr>
          <a:xfrm>
            <a:off x="5715000" y="3200400"/>
            <a:ext cx="609600" cy="369332"/>
          </a:xfrm>
          <a:prstGeom prst="rect">
            <a:avLst/>
          </a:prstGeom>
          <a:noFill/>
        </p:spPr>
        <p:txBody>
          <a:bodyPr wrap="square" rtlCol="0">
            <a:spAutoFit/>
          </a:bodyPr>
          <a:lstStyle/>
          <a:p>
            <a:r>
              <a:rPr lang="en-US" b="1" dirty="0" smtClean="0"/>
              <a:t>K=1</a:t>
            </a:r>
            <a:endParaRPr lang="en-US" b="1" dirty="0"/>
          </a:p>
        </p:txBody>
      </p:sp>
      <p:graphicFrame>
        <p:nvGraphicFramePr>
          <p:cNvPr id="10" name="Chart 9"/>
          <p:cNvGraphicFramePr/>
          <p:nvPr/>
        </p:nvGraphicFramePr>
        <p:xfrm>
          <a:off x="457200" y="9144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2"/>
          <p:cNvSpPr txBox="1">
            <a:spLocks/>
          </p:cNvSpPr>
          <p:nvPr/>
        </p:nvSpPr>
        <p:spPr>
          <a:xfrm>
            <a:off x="762000" y="152400"/>
            <a:ext cx="7391400" cy="609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altLang="zh-CN" sz="2800" b="1" dirty="0" smtClean="0">
                <a:cs typeface="Times New Roman" pitchFamily="18" charset="0"/>
              </a:rPr>
              <a:t>TAN, Soap Extracted by IPA, Water Soluble Soap, Water Soluble Active Soap</a:t>
            </a:r>
            <a:endParaRPr lang="zh-CN" altLang="en-US" sz="2800" b="1" dirty="0">
              <a:cs typeface="Times New Roman" pitchFamily="18" charset="0"/>
            </a:endParaRPr>
          </a:p>
        </p:txBody>
      </p:sp>
      <p:sp>
        <p:nvSpPr>
          <p:cNvPr id="3"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39</a:t>
            </a:fld>
            <a:endParaRPr lang="en-US"/>
          </a:p>
        </p:txBody>
      </p:sp>
      <p:graphicFrame>
        <p:nvGraphicFramePr>
          <p:cNvPr id="4" name="Chart 3"/>
          <p:cNvGraphicFramePr/>
          <p:nvPr/>
        </p:nvGraphicFramePr>
        <p:xfrm>
          <a:off x="152399" y="1066800"/>
          <a:ext cx="8839201"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2590800" y="3048000"/>
            <a:ext cx="39624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solidFill>
                  <a:srgbClr val="FF0000"/>
                </a:solidFill>
              </a:rPr>
              <a:t>Soap Extracted by IPA</a:t>
            </a:r>
            <a:endParaRPr lang="en-US" sz="2800" b="1" dirty="0">
              <a:solidFill>
                <a:srgbClr val="FF0000"/>
              </a:solidFill>
            </a:endParaRPr>
          </a:p>
        </p:txBody>
      </p:sp>
      <p:sp>
        <p:nvSpPr>
          <p:cNvPr id="6" name="TextBox 1"/>
          <p:cNvSpPr txBox="1"/>
          <p:nvPr/>
        </p:nvSpPr>
        <p:spPr>
          <a:xfrm>
            <a:off x="5257800" y="4343400"/>
            <a:ext cx="32004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solidFill>
                  <a:srgbClr val="7030A0"/>
                </a:solidFill>
              </a:rPr>
              <a:t>Water Soluble Soap</a:t>
            </a:r>
            <a:endParaRPr lang="en-US" sz="2800" b="1" dirty="0">
              <a:solidFill>
                <a:srgbClr val="7030A0"/>
              </a:solidFill>
            </a:endParaRPr>
          </a:p>
        </p:txBody>
      </p:sp>
      <p:sp>
        <p:nvSpPr>
          <p:cNvPr id="7" name="TextBox 1"/>
          <p:cNvSpPr txBox="1"/>
          <p:nvPr/>
        </p:nvSpPr>
        <p:spPr>
          <a:xfrm>
            <a:off x="5029200" y="5562600"/>
            <a:ext cx="41910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solidFill>
                  <a:srgbClr val="00B050"/>
                </a:solidFill>
              </a:rPr>
              <a:t>Water Soluble Active Soap</a:t>
            </a:r>
            <a:endParaRPr lang="en-US" sz="2800" b="1" dirty="0">
              <a:solidFill>
                <a:srgbClr val="00B050"/>
              </a:solidFill>
            </a:endParaRPr>
          </a:p>
        </p:txBody>
      </p:sp>
    </p:spTree>
    <p:extLst>
      <p:ext uri="{BB962C8B-B14F-4D97-AF65-F5344CB8AC3E}">
        <p14:creationId xmlns:p14="http://schemas.microsoft.com/office/powerpoint/2010/main" xmlns="" val="173944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686800" cy="2133600"/>
          </a:xfrm>
        </p:spPr>
        <p:txBody>
          <a:bodyPr>
            <a:noAutofit/>
          </a:bodyPr>
          <a:lstStyle/>
          <a:p>
            <a:pPr marL="269875" indent="-269875" algn="l"/>
            <a:r>
              <a:rPr lang="en-US" sz="2800" b="1" dirty="0" smtClean="0"/>
              <a:t/>
            </a:r>
            <a:br>
              <a:rPr lang="en-US" sz="2800" b="1" dirty="0" smtClean="0"/>
            </a:br>
            <a:r>
              <a:rPr lang="en-US" sz="2800" b="1" dirty="0" smtClean="0">
                <a:solidFill>
                  <a:schemeClr val="bg1">
                    <a:lumMod val="65000"/>
                  </a:schemeClr>
                </a:solidFill>
              </a:rPr>
              <a:t>• Introduction</a:t>
            </a:r>
            <a:r>
              <a:rPr lang="en-US" sz="2800" b="1" dirty="0" smtClean="0"/>
              <a:t/>
            </a:r>
            <a:br>
              <a:rPr lang="en-US" sz="2800" b="1" dirty="0" smtClean="0"/>
            </a:br>
            <a:r>
              <a:rPr lang="en-US" sz="2800" b="1" dirty="0" smtClean="0"/>
              <a:t>• Na</a:t>
            </a:r>
            <a:r>
              <a:rPr lang="en-US" sz="2800" b="1" baseline="-25000" dirty="0" smtClean="0"/>
              <a:t>2</a:t>
            </a:r>
            <a:r>
              <a:rPr lang="en-US" sz="2800" b="1" dirty="0" smtClean="0"/>
              <a:t>CO</a:t>
            </a:r>
            <a:r>
              <a:rPr lang="en-US" sz="2800" b="1" baseline="-25000" dirty="0" smtClean="0"/>
              <a:t>3</a:t>
            </a:r>
            <a:r>
              <a:rPr lang="en-US" sz="2800" b="1" dirty="0" smtClean="0"/>
              <a:t>/Crude Oil Phase Behavior</a:t>
            </a:r>
            <a:br>
              <a:rPr lang="en-US" sz="2800" b="1" dirty="0" smtClean="0"/>
            </a:br>
            <a:r>
              <a:rPr lang="en-US" sz="2800" b="1" dirty="0" smtClean="0">
                <a:solidFill>
                  <a:schemeClr val="bg1">
                    <a:lumMod val="65000"/>
                  </a:schemeClr>
                </a:solidFill>
              </a:rPr>
              <a:t>• IFT Measurement</a:t>
            </a:r>
            <a:br>
              <a:rPr lang="en-US" sz="2800" b="1" dirty="0" smtClean="0">
                <a:solidFill>
                  <a:schemeClr val="bg1">
                    <a:lumMod val="65000"/>
                  </a:schemeClr>
                </a:solidFill>
              </a:rPr>
            </a:br>
            <a:r>
              <a:rPr lang="en-US" sz="2800" b="1" dirty="0" smtClean="0">
                <a:solidFill>
                  <a:schemeClr val="bg1">
                    <a:lumMod val="65000"/>
                  </a:schemeClr>
                </a:solidFill>
              </a:rPr>
              <a:t>      </a:t>
            </a:r>
            <a:r>
              <a:rPr lang="en-US" sz="2800" i="1" dirty="0" smtClean="0">
                <a:solidFill>
                  <a:schemeClr val="bg1">
                    <a:lumMod val="65000"/>
                  </a:schemeClr>
                </a:solidFill>
              </a:rPr>
              <a:t>IFT Measured with Non-equilibrated Samples</a:t>
            </a:r>
            <a:br>
              <a:rPr lang="en-US" sz="2800" i="1" dirty="0" smtClean="0">
                <a:solidFill>
                  <a:schemeClr val="bg1">
                    <a:lumMod val="65000"/>
                  </a:schemeClr>
                </a:solidFill>
              </a:rPr>
            </a:br>
            <a:r>
              <a:rPr lang="en-US" sz="2800" i="1" dirty="0" smtClean="0">
                <a:solidFill>
                  <a:schemeClr val="bg1">
                    <a:lumMod val="65000"/>
                  </a:schemeClr>
                </a:solidFill>
              </a:rPr>
              <a:t>      IFT Measured with Pre-equilibrated Samples </a:t>
            </a:r>
            <a:r>
              <a:rPr lang="en-US" sz="2800" b="1" dirty="0" smtClean="0">
                <a:solidFill>
                  <a:schemeClr val="bg1">
                    <a:lumMod val="65000"/>
                  </a:schemeClr>
                </a:solidFill>
              </a:rPr>
              <a:t/>
            </a:r>
            <a:br>
              <a:rPr lang="en-US" sz="2800" b="1" dirty="0" smtClean="0">
                <a:solidFill>
                  <a:schemeClr val="bg1">
                    <a:lumMod val="65000"/>
                  </a:schemeClr>
                </a:solidFill>
              </a:rPr>
            </a:br>
            <a:r>
              <a:rPr lang="en-US" sz="2800" b="1" dirty="0" smtClean="0">
                <a:solidFill>
                  <a:schemeClr val="bg1">
                    <a:lumMod val="65000"/>
                  </a:schemeClr>
                </a:solidFill>
              </a:rPr>
              <a:t>• Soap Number Measurement and Soap Partitioning</a:t>
            </a:r>
            <a:br>
              <a:rPr lang="en-US" sz="2800" b="1" dirty="0" smtClean="0">
                <a:solidFill>
                  <a:schemeClr val="bg1">
                    <a:lumMod val="65000"/>
                  </a:schemeClr>
                </a:solidFill>
              </a:rPr>
            </a:br>
            <a:r>
              <a:rPr lang="en-US" sz="2800" b="1" dirty="0" smtClean="0">
                <a:solidFill>
                  <a:schemeClr val="bg1">
                    <a:lumMod val="65000"/>
                  </a:schemeClr>
                </a:solidFill>
              </a:rPr>
              <a:t>• Conclusion</a:t>
            </a:r>
            <a:r>
              <a:rPr lang="en-US" sz="2800" b="1" dirty="0" smtClean="0"/>
              <a:t/>
            </a:r>
            <a:br>
              <a:rPr lang="en-US" sz="2800" b="1" dirty="0" smtClean="0"/>
            </a:br>
            <a:r>
              <a:rPr lang="en-US" sz="2800" b="1" dirty="0" smtClean="0"/>
              <a:t/>
            </a:r>
            <a:br>
              <a:rPr lang="en-US" sz="2800" b="1" dirty="0" smtClean="0"/>
            </a:br>
            <a:endParaRPr lang="en-US" sz="2800" b="1" dirty="0"/>
          </a:p>
        </p:txBody>
      </p:sp>
      <p:sp>
        <p:nvSpPr>
          <p:cNvPr id="5" name="Rectangle 4"/>
          <p:cNvSpPr/>
          <p:nvPr/>
        </p:nvSpPr>
        <p:spPr>
          <a:xfrm>
            <a:off x="2057400" y="4572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763000" cy="762000"/>
          </a:xfrm>
        </p:spPr>
        <p:txBody>
          <a:bodyPr>
            <a:normAutofit/>
          </a:bodyPr>
          <a:lstStyle/>
          <a:p>
            <a:r>
              <a:rPr lang="en-US" sz="3200" b="1" dirty="0" smtClean="0"/>
              <a:t>Correlation of IFT with Soap Concentration</a:t>
            </a:r>
            <a:endParaRPr lang="en-US" sz="3200" dirty="0"/>
          </a:p>
        </p:txBody>
      </p:sp>
      <p:sp>
        <p:nvSpPr>
          <p:cNvPr id="5" name="TextBox 4"/>
          <p:cNvSpPr txBox="1"/>
          <p:nvPr/>
        </p:nvSpPr>
        <p:spPr>
          <a:xfrm>
            <a:off x="533400" y="5943600"/>
            <a:ext cx="7696200" cy="646331"/>
          </a:xfrm>
          <a:prstGeom prst="rect">
            <a:avLst/>
          </a:prstGeom>
          <a:noFill/>
        </p:spPr>
        <p:txBody>
          <a:bodyPr wrap="square" rtlCol="0">
            <a:spAutoFit/>
          </a:bodyPr>
          <a:lstStyle/>
          <a:p>
            <a:r>
              <a:rPr lang="en-US" b="1" dirty="0" smtClean="0">
                <a:solidFill>
                  <a:srgbClr val="FF0000"/>
                </a:solidFill>
              </a:rPr>
              <a:t>The amount of active soap is regarded as the difference of water soluble soap between that at low salinity and high salinity</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graphicFrame>
        <p:nvGraphicFramePr>
          <p:cNvPr id="9" name="Chart 8"/>
          <p:cNvGraphicFramePr/>
          <p:nvPr/>
        </p:nvGraphicFramePr>
        <p:xfrm>
          <a:off x="381000" y="914400"/>
          <a:ext cx="83820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763000" cy="762000"/>
          </a:xfrm>
        </p:spPr>
        <p:txBody>
          <a:bodyPr>
            <a:normAutofit/>
          </a:bodyPr>
          <a:lstStyle/>
          <a:p>
            <a:r>
              <a:rPr lang="en-US" sz="3200" b="1" dirty="0" smtClean="0"/>
              <a:t>Correlation of IFT with Soap Concentration</a:t>
            </a:r>
            <a:endParaRPr lang="en-US" sz="3200" dirty="0"/>
          </a:p>
        </p:txBody>
      </p:sp>
      <p:sp>
        <p:nvSpPr>
          <p:cNvPr id="5" name="TextBox 4"/>
          <p:cNvSpPr txBox="1"/>
          <p:nvPr/>
        </p:nvSpPr>
        <p:spPr>
          <a:xfrm>
            <a:off x="533400" y="5943600"/>
            <a:ext cx="7696200" cy="646331"/>
          </a:xfrm>
          <a:prstGeom prst="rect">
            <a:avLst/>
          </a:prstGeom>
          <a:noFill/>
        </p:spPr>
        <p:txBody>
          <a:bodyPr wrap="square" rtlCol="0">
            <a:spAutoFit/>
          </a:bodyPr>
          <a:lstStyle/>
          <a:p>
            <a:r>
              <a:rPr lang="en-US" b="1" dirty="0" smtClean="0">
                <a:solidFill>
                  <a:srgbClr val="FF0000"/>
                </a:solidFill>
              </a:rPr>
              <a:t>The amount of active soap is regarded as the difference of water soluble soap between that at low salinity and high salinity</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graphicFrame>
        <p:nvGraphicFramePr>
          <p:cNvPr id="8" name="Chart 7"/>
          <p:cNvGraphicFramePr/>
          <p:nvPr/>
        </p:nvGraphicFramePr>
        <p:xfrm>
          <a:off x="381000" y="990600"/>
          <a:ext cx="85344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altLang="zh-CN" sz="3600" b="1" dirty="0" smtClean="0"/>
              <a:t>Inversion Point with N-octane </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
        <p:nvSpPr>
          <p:cNvPr id="5" name="TextBox 4"/>
          <p:cNvSpPr txBox="1"/>
          <p:nvPr/>
        </p:nvSpPr>
        <p:spPr>
          <a:xfrm>
            <a:off x="609600" y="914400"/>
            <a:ext cx="8305800" cy="646331"/>
          </a:xfrm>
          <a:prstGeom prst="rect">
            <a:avLst/>
          </a:prstGeom>
          <a:noFill/>
        </p:spPr>
        <p:txBody>
          <a:bodyPr wrap="square" rtlCol="0">
            <a:spAutoFit/>
          </a:bodyPr>
          <a:lstStyle/>
          <a:p>
            <a:r>
              <a:rPr lang="en-US" b="1" dirty="0" smtClean="0">
                <a:solidFill>
                  <a:srgbClr val="00B050"/>
                </a:solidFill>
              </a:rPr>
              <a:t>1% overall surfactant blend (S13D/S2=4:1)</a:t>
            </a:r>
          </a:p>
          <a:p>
            <a:r>
              <a:rPr lang="en-US" b="1" dirty="0" smtClean="0">
                <a:solidFill>
                  <a:srgbClr val="00B050"/>
                </a:solidFill>
              </a:rPr>
              <a:t>Different Types of Electrolytes</a:t>
            </a:r>
            <a:endParaRPr lang="en-US" b="1" dirty="0">
              <a:solidFill>
                <a:srgbClr val="00B050"/>
              </a:solidFill>
            </a:endParaRPr>
          </a:p>
        </p:txBody>
      </p:sp>
      <p:sp>
        <p:nvSpPr>
          <p:cNvPr id="8" name="TextBox 7"/>
          <p:cNvSpPr txBox="1"/>
          <p:nvPr/>
        </p:nvSpPr>
        <p:spPr>
          <a:xfrm>
            <a:off x="533400" y="5638800"/>
            <a:ext cx="8229600" cy="923330"/>
          </a:xfrm>
          <a:prstGeom prst="rect">
            <a:avLst/>
          </a:prstGeom>
          <a:noFill/>
        </p:spPr>
        <p:txBody>
          <a:bodyPr wrap="square" rtlCol="0">
            <a:spAutoFit/>
          </a:bodyPr>
          <a:lstStyle/>
          <a:p>
            <a:r>
              <a:rPr lang="en-US" b="1" dirty="0" smtClean="0"/>
              <a:t>Inversion Molarity and Na Molarity were obtained from phase behavior test while Figures of Na Activity was calculated by </a:t>
            </a:r>
            <a:r>
              <a:rPr lang="en-US" b="1" dirty="0" err="1" smtClean="0">
                <a:solidFill>
                  <a:srgbClr val="FF0000"/>
                </a:solidFill>
              </a:rPr>
              <a:t>Phreeqc</a:t>
            </a:r>
            <a:r>
              <a:rPr lang="en-US" b="1" dirty="0" smtClean="0">
                <a:solidFill>
                  <a:srgbClr val="FF0000"/>
                </a:solidFill>
              </a:rPr>
              <a:t> Brine Software using </a:t>
            </a:r>
            <a:r>
              <a:rPr lang="en-US" b="1" dirty="0" err="1" smtClean="0">
                <a:solidFill>
                  <a:srgbClr val="FF0000"/>
                </a:solidFill>
              </a:rPr>
              <a:t>pitzer</a:t>
            </a:r>
            <a:r>
              <a:rPr lang="en-US" b="1" dirty="0" smtClean="0">
                <a:solidFill>
                  <a:srgbClr val="FF0000"/>
                </a:solidFill>
              </a:rPr>
              <a:t> database </a:t>
            </a:r>
            <a:r>
              <a:rPr lang="en-US" dirty="0" smtClean="0"/>
              <a:t>(for high salinity)</a:t>
            </a:r>
            <a:endParaRPr lang="en-US" b="1" dirty="0">
              <a:solidFill>
                <a:srgbClr val="FF0000"/>
              </a:solidFill>
            </a:endParaRPr>
          </a:p>
        </p:txBody>
      </p:sp>
      <p:graphicFrame>
        <p:nvGraphicFramePr>
          <p:cNvPr id="7" name="Chart 6"/>
          <p:cNvGraphicFramePr/>
          <p:nvPr/>
        </p:nvGraphicFramePr>
        <p:xfrm>
          <a:off x="685800" y="1600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38200"/>
            <a:ext cx="7620000" cy="892552"/>
          </a:xfrm>
          <a:prstGeom prst="rect">
            <a:avLst/>
          </a:prstGeom>
          <a:noFill/>
        </p:spPr>
        <p:txBody>
          <a:bodyPr wrap="square" rtlCol="0">
            <a:spAutoFit/>
          </a:bodyPr>
          <a:lstStyle/>
          <a:p>
            <a:r>
              <a:rPr lang="en-US" b="1" dirty="0" smtClean="0"/>
              <a:t>After equilibrated for </a:t>
            </a:r>
            <a:r>
              <a:rPr lang="en-US" b="1" dirty="0" smtClean="0">
                <a:solidFill>
                  <a:srgbClr val="FF0000"/>
                </a:solidFill>
              </a:rPr>
              <a:t>30 days</a:t>
            </a:r>
            <a:r>
              <a:rPr lang="en-US" b="1" dirty="0" smtClean="0"/>
              <a:t>--at </a:t>
            </a:r>
            <a:r>
              <a:rPr lang="en-US" b="1" dirty="0" smtClean="0">
                <a:solidFill>
                  <a:srgbClr val="FF0000"/>
                </a:solidFill>
              </a:rPr>
              <a:t>room temperature-77°F (25°C)</a:t>
            </a:r>
          </a:p>
          <a:p>
            <a:r>
              <a:rPr lang="en-US" sz="1600" b="1" dirty="0" smtClean="0">
                <a:solidFill>
                  <a:srgbClr val="00B050"/>
                </a:solidFill>
              </a:rPr>
              <a:t>% Na</a:t>
            </a:r>
            <a:r>
              <a:rPr lang="en-US" sz="1600" b="1" baseline="-25000" dirty="0" smtClean="0">
                <a:solidFill>
                  <a:srgbClr val="00B050"/>
                </a:solidFill>
              </a:rPr>
              <a:t>2</a:t>
            </a:r>
            <a:r>
              <a:rPr lang="en-US" sz="1600" b="1" dirty="0" smtClean="0">
                <a:solidFill>
                  <a:srgbClr val="00B050"/>
                </a:solidFill>
              </a:rPr>
              <a:t>CO</a:t>
            </a:r>
            <a:r>
              <a:rPr lang="en-US" sz="1600" b="1" baseline="-25000" dirty="0" smtClean="0">
                <a:solidFill>
                  <a:srgbClr val="00B050"/>
                </a:solidFill>
              </a:rPr>
              <a:t>3</a:t>
            </a:r>
            <a:r>
              <a:rPr lang="en-US" sz="1600" b="1" dirty="0" smtClean="0">
                <a:solidFill>
                  <a:srgbClr val="00B050"/>
                </a:solidFill>
              </a:rPr>
              <a:t> [Surfactant-Free Samples]</a:t>
            </a:r>
          </a:p>
          <a:p>
            <a:r>
              <a:rPr lang="en-US" b="1" dirty="0" smtClean="0"/>
              <a:t>            0        0.5     1.0       1.5      2.0     2.5     3.0      3.5      4.0       4.5      5.0</a:t>
            </a:r>
            <a:endParaRPr lang="en-US" b="1" dirty="0"/>
          </a:p>
        </p:txBody>
      </p:sp>
      <p:pic>
        <p:nvPicPr>
          <p:cNvPr id="11265" name="Picture 1" descr="F:\memory stick aug 25th\aug 19th\DSCN6837.jpg"/>
          <p:cNvPicPr>
            <a:picLocks noChangeAspect="1" noChangeArrowheads="1"/>
          </p:cNvPicPr>
          <p:nvPr/>
        </p:nvPicPr>
        <p:blipFill>
          <a:blip r:embed="rId3" cstate="print"/>
          <a:srcRect l="13994" t="4043" r="20137" b="13564"/>
          <a:stretch>
            <a:fillRect/>
          </a:stretch>
        </p:blipFill>
        <p:spPr bwMode="auto">
          <a:xfrm>
            <a:off x="1143000" y="1676400"/>
            <a:ext cx="6553200" cy="4648200"/>
          </a:xfrm>
          <a:prstGeom prst="rect">
            <a:avLst/>
          </a:prstGeom>
          <a:noFill/>
        </p:spPr>
      </p:pic>
      <p:sp>
        <p:nvSpPr>
          <p:cNvPr id="2" name="Title 1"/>
          <p:cNvSpPr>
            <a:spLocks noGrp="1"/>
          </p:cNvSpPr>
          <p:nvPr>
            <p:ph type="title"/>
          </p:nvPr>
        </p:nvSpPr>
        <p:spPr>
          <a:xfrm>
            <a:off x="381000" y="152400"/>
            <a:ext cx="8229600" cy="715962"/>
          </a:xfrm>
        </p:spPr>
        <p:txBody>
          <a:bodyPr>
            <a:normAutofit fontScale="90000"/>
          </a:bodyPr>
          <a:lstStyle/>
          <a:p>
            <a:r>
              <a:rPr lang="en-US" b="1" dirty="0" smtClean="0"/>
              <a:t>Phase Behavior at </a:t>
            </a:r>
            <a:r>
              <a:rPr lang="en-US" b="1" dirty="0" smtClean="0">
                <a:solidFill>
                  <a:srgbClr val="FF0000"/>
                </a:solidFill>
              </a:rPr>
              <a:t>WOR=24</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Up Arrow 5"/>
          <p:cNvSpPr/>
          <p:nvPr/>
        </p:nvSpPr>
        <p:spPr>
          <a:xfrm flipH="1">
            <a:off x="2819400" y="5410200"/>
            <a:ext cx="91438" cy="914400"/>
          </a:xfrm>
          <a:prstGeom prst="up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286000" y="13716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r>
              <a:rPr lang="en-US" b="1" dirty="0" smtClean="0"/>
              <a:t>Phase Behavior at </a:t>
            </a:r>
            <a:r>
              <a:rPr lang="en-US" b="1" dirty="0" smtClean="0">
                <a:solidFill>
                  <a:srgbClr val="FF0000"/>
                </a:solidFill>
              </a:rPr>
              <a:t>WOR=24</a:t>
            </a:r>
            <a:endParaRPr lang="en-US" dirty="0">
              <a:solidFill>
                <a:srgbClr val="FF0000"/>
              </a:solidFill>
            </a:endParaRPr>
          </a:p>
        </p:txBody>
      </p:sp>
      <p:sp>
        <p:nvSpPr>
          <p:cNvPr id="7" name="TextBox 6"/>
          <p:cNvSpPr txBox="1"/>
          <p:nvPr/>
        </p:nvSpPr>
        <p:spPr>
          <a:xfrm>
            <a:off x="685800" y="838200"/>
            <a:ext cx="7620000" cy="892552"/>
          </a:xfrm>
          <a:prstGeom prst="rect">
            <a:avLst/>
          </a:prstGeom>
          <a:noFill/>
        </p:spPr>
        <p:txBody>
          <a:bodyPr wrap="square" rtlCol="0">
            <a:spAutoFit/>
          </a:bodyPr>
          <a:lstStyle/>
          <a:p>
            <a:r>
              <a:rPr lang="en-US" b="1" dirty="0" smtClean="0"/>
              <a:t>After equilibrated for </a:t>
            </a:r>
            <a:r>
              <a:rPr lang="en-US" b="1" dirty="0" smtClean="0">
                <a:solidFill>
                  <a:srgbClr val="FF0000"/>
                </a:solidFill>
              </a:rPr>
              <a:t>30 days</a:t>
            </a:r>
            <a:r>
              <a:rPr lang="en-US" b="1" dirty="0" smtClean="0"/>
              <a:t>-at </a:t>
            </a:r>
            <a:r>
              <a:rPr lang="en-US" b="1" dirty="0" smtClean="0">
                <a:solidFill>
                  <a:srgbClr val="FF0000"/>
                </a:solidFill>
              </a:rPr>
              <a:t>130</a:t>
            </a:r>
            <a:r>
              <a:rPr lang="en-US" dirty="0" smtClean="0">
                <a:solidFill>
                  <a:srgbClr val="FF0000"/>
                </a:solidFill>
              </a:rPr>
              <a:t>°</a:t>
            </a:r>
            <a:r>
              <a:rPr lang="en-US" b="1" dirty="0" smtClean="0">
                <a:solidFill>
                  <a:srgbClr val="FF0000"/>
                </a:solidFill>
              </a:rPr>
              <a:t>F (54°C)</a:t>
            </a:r>
          </a:p>
          <a:p>
            <a:r>
              <a:rPr lang="en-US" sz="1600" b="1" dirty="0" smtClean="0">
                <a:solidFill>
                  <a:srgbClr val="00B050"/>
                </a:solidFill>
              </a:rPr>
              <a:t>% Na</a:t>
            </a:r>
            <a:r>
              <a:rPr lang="en-US" sz="1600" b="1" baseline="-25000" dirty="0" smtClean="0">
                <a:solidFill>
                  <a:srgbClr val="00B050"/>
                </a:solidFill>
              </a:rPr>
              <a:t>2</a:t>
            </a:r>
            <a:r>
              <a:rPr lang="en-US" sz="1600" b="1" dirty="0" smtClean="0">
                <a:solidFill>
                  <a:srgbClr val="00B050"/>
                </a:solidFill>
              </a:rPr>
              <a:t>CO</a:t>
            </a:r>
            <a:r>
              <a:rPr lang="en-US" sz="1600" b="1" baseline="-25000" dirty="0" smtClean="0">
                <a:solidFill>
                  <a:srgbClr val="00B050"/>
                </a:solidFill>
              </a:rPr>
              <a:t>3</a:t>
            </a:r>
            <a:r>
              <a:rPr lang="en-US" sz="1600" b="1" dirty="0" smtClean="0">
                <a:solidFill>
                  <a:srgbClr val="00B050"/>
                </a:solidFill>
              </a:rPr>
              <a:t> [Surfactant-Free Samples]</a:t>
            </a:r>
          </a:p>
          <a:p>
            <a:r>
              <a:rPr lang="en-US" b="1" dirty="0" smtClean="0">
                <a:solidFill>
                  <a:srgbClr val="0070C0"/>
                </a:solidFill>
              </a:rPr>
              <a:t>             0       0.5       1.0       1.5      2.0     2.5      3.0      3.5     4.0       4.5      5.0</a:t>
            </a:r>
            <a:endParaRPr lang="en-US" b="1" dirty="0">
              <a:solidFill>
                <a:srgbClr val="0070C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144385" name="Picture 1" descr="F:\memory stick 10 16\disordered 10 16\10 10\DSCN7534.jpg"/>
          <p:cNvPicPr>
            <a:picLocks noChangeAspect="1" noChangeArrowheads="1"/>
          </p:cNvPicPr>
          <p:nvPr/>
        </p:nvPicPr>
        <p:blipFill>
          <a:blip r:embed="rId3" cstate="print"/>
          <a:srcRect l="19097" t="2668" r="31135" b="33224"/>
          <a:stretch>
            <a:fillRect/>
          </a:stretch>
        </p:blipFill>
        <p:spPr bwMode="auto">
          <a:xfrm>
            <a:off x="1219200" y="1752600"/>
            <a:ext cx="6553200" cy="4495800"/>
          </a:xfrm>
          <a:prstGeom prst="rect">
            <a:avLst/>
          </a:prstGeom>
          <a:noFill/>
        </p:spPr>
      </p:pic>
      <p:sp>
        <p:nvSpPr>
          <p:cNvPr id="10" name="Oval 9"/>
          <p:cNvSpPr/>
          <p:nvPr/>
        </p:nvSpPr>
        <p:spPr>
          <a:xfrm>
            <a:off x="2438400" y="13716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flipH="1">
            <a:off x="2590800" y="6019800"/>
            <a:ext cx="76200" cy="685800"/>
          </a:xfrm>
          <a:prstGeom prst="up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686800" cy="2133600"/>
          </a:xfrm>
        </p:spPr>
        <p:txBody>
          <a:bodyPr>
            <a:noAutofit/>
          </a:bodyPr>
          <a:lstStyle/>
          <a:p>
            <a:pPr marL="269875" indent="-269875" algn="l"/>
            <a:r>
              <a:rPr lang="en-US" sz="2800" b="1" dirty="0" smtClean="0"/>
              <a:t/>
            </a:r>
            <a:br>
              <a:rPr lang="en-US" sz="2800" b="1" dirty="0" smtClean="0"/>
            </a:br>
            <a:r>
              <a:rPr lang="en-US" sz="2800" b="1" dirty="0" smtClean="0">
                <a:solidFill>
                  <a:schemeClr val="bg1">
                    <a:lumMod val="65000"/>
                  </a:schemeClr>
                </a:solidFill>
              </a:rPr>
              <a:t>• Introduction</a:t>
            </a:r>
            <a:br>
              <a:rPr lang="en-US" sz="2800" b="1" dirty="0" smtClean="0">
                <a:solidFill>
                  <a:schemeClr val="bg1">
                    <a:lumMod val="65000"/>
                  </a:schemeClr>
                </a:solidFill>
              </a:rPr>
            </a:br>
            <a:r>
              <a:rPr lang="en-US" sz="2800" b="1" dirty="0" smtClean="0">
                <a:solidFill>
                  <a:schemeClr val="bg1">
                    <a:lumMod val="65000"/>
                  </a:schemeClr>
                </a:solidFill>
              </a:rPr>
              <a:t>• Na</a:t>
            </a:r>
            <a:r>
              <a:rPr lang="en-US" sz="2800" b="1" baseline="-25000" dirty="0" smtClean="0">
                <a:solidFill>
                  <a:schemeClr val="bg1">
                    <a:lumMod val="65000"/>
                  </a:schemeClr>
                </a:solidFill>
              </a:rPr>
              <a:t>2</a:t>
            </a:r>
            <a:r>
              <a:rPr lang="en-US" sz="2800" b="1" dirty="0" smtClean="0">
                <a:solidFill>
                  <a:schemeClr val="bg1">
                    <a:lumMod val="65000"/>
                  </a:schemeClr>
                </a:solidFill>
              </a:rPr>
              <a:t>CO</a:t>
            </a:r>
            <a:r>
              <a:rPr lang="en-US" sz="2800" b="1" baseline="-25000" dirty="0" smtClean="0">
                <a:solidFill>
                  <a:schemeClr val="bg1">
                    <a:lumMod val="65000"/>
                  </a:schemeClr>
                </a:solidFill>
              </a:rPr>
              <a:t>3</a:t>
            </a:r>
            <a:r>
              <a:rPr lang="en-US" sz="2800" b="1" dirty="0" smtClean="0">
                <a:solidFill>
                  <a:schemeClr val="bg1">
                    <a:lumMod val="65000"/>
                  </a:schemeClr>
                </a:solidFill>
              </a:rPr>
              <a:t>/Crude Oil Phase Behavior</a:t>
            </a:r>
            <a:r>
              <a:rPr lang="en-US" sz="2800" b="1" dirty="0" smtClean="0"/>
              <a:t/>
            </a:r>
            <a:br>
              <a:rPr lang="en-US" sz="2800" b="1" dirty="0" smtClean="0"/>
            </a:br>
            <a:r>
              <a:rPr lang="en-US" sz="2800" b="1" dirty="0" smtClean="0"/>
              <a:t>• IFT Measurement</a:t>
            </a:r>
            <a:br>
              <a:rPr lang="en-US" sz="2800" b="1" dirty="0" smtClean="0"/>
            </a:br>
            <a:r>
              <a:rPr lang="en-US" sz="2800" b="1" dirty="0" smtClean="0"/>
              <a:t>      </a:t>
            </a:r>
            <a:r>
              <a:rPr lang="en-US" sz="2800" i="1" dirty="0" smtClean="0"/>
              <a:t>IFT Measured with Non-equilibrated Samples</a:t>
            </a:r>
            <a:br>
              <a:rPr lang="en-US" sz="2800" i="1" dirty="0" smtClean="0"/>
            </a:br>
            <a:r>
              <a:rPr lang="en-US" sz="2800" i="1" dirty="0" smtClean="0"/>
              <a:t>      IFT Measured with Pre-equilibrated Samples </a:t>
            </a:r>
            <a:r>
              <a:rPr lang="en-US" sz="2800" b="1" dirty="0" smtClean="0"/>
              <a:t/>
            </a:r>
            <a:br>
              <a:rPr lang="en-US" sz="2800" b="1" dirty="0" smtClean="0"/>
            </a:br>
            <a:r>
              <a:rPr lang="en-US" sz="2800" b="1" dirty="0" smtClean="0">
                <a:solidFill>
                  <a:schemeClr val="bg1">
                    <a:lumMod val="65000"/>
                  </a:schemeClr>
                </a:solidFill>
              </a:rPr>
              <a:t>• Soap Number Measurement and Soap Partitioning</a:t>
            </a:r>
            <a:br>
              <a:rPr lang="en-US" sz="2800" b="1" dirty="0" smtClean="0">
                <a:solidFill>
                  <a:schemeClr val="bg1">
                    <a:lumMod val="65000"/>
                  </a:schemeClr>
                </a:solidFill>
              </a:rPr>
            </a:br>
            <a:r>
              <a:rPr lang="en-US" sz="2800" b="1" dirty="0" smtClean="0">
                <a:solidFill>
                  <a:schemeClr val="bg1">
                    <a:lumMod val="65000"/>
                  </a:schemeClr>
                </a:solidFill>
              </a:rPr>
              <a:t>• Conclusion</a:t>
            </a:r>
            <a:r>
              <a:rPr lang="en-US" sz="2800" b="1" dirty="0" smtClean="0"/>
              <a:t/>
            </a:r>
            <a:br>
              <a:rPr lang="en-US" sz="2800" b="1" dirty="0" smtClean="0"/>
            </a:br>
            <a:r>
              <a:rPr lang="en-US" sz="2800" b="1" dirty="0" smtClean="0"/>
              <a:t/>
            </a:r>
            <a:br>
              <a:rPr lang="en-US" sz="2800" b="1" dirty="0" smtClean="0"/>
            </a:br>
            <a:endParaRPr lang="en-US" sz="2800" b="1" dirty="0"/>
          </a:p>
        </p:txBody>
      </p:sp>
      <p:sp>
        <p:nvSpPr>
          <p:cNvPr id="5" name="Rectangle 4"/>
          <p:cNvSpPr/>
          <p:nvPr/>
        </p:nvSpPr>
        <p:spPr>
          <a:xfrm>
            <a:off x="2057400" y="4572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762000"/>
          </a:xfrm>
        </p:spPr>
        <p:txBody>
          <a:bodyPr>
            <a:noAutofit/>
          </a:bodyPr>
          <a:lstStyle/>
          <a:p>
            <a:r>
              <a:rPr lang="en-US" sz="3200" b="1" i="1" dirty="0" smtClean="0"/>
              <a:t>IFT </a:t>
            </a:r>
            <a:r>
              <a:rPr lang="en-US" sz="3200" b="1" dirty="0" smtClean="0"/>
              <a:t>as a function of Salinity and Temperature</a:t>
            </a:r>
            <a:br>
              <a:rPr lang="en-US" sz="3200" b="1" dirty="0" smtClean="0"/>
            </a:br>
            <a:r>
              <a:rPr lang="en-US" sz="3200" b="1" dirty="0" smtClean="0"/>
              <a:t> </a:t>
            </a:r>
            <a:r>
              <a:rPr lang="en-US" sz="3200" b="1" smtClean="0"/>
              <a:t>(</a:t>
            </a:r>
            <a:r>
              <a:rPr lang="en-US" sz="3200" b="1" i="1" smtClean="0"/>
              <a:t>Non-Equilibrated </a:t>
            </a:r>
            <a:r>
              <a:rPr lang="en-US" sz="3200" b="1" i="1" dirty="0" smtClean="0"/>
              <a:t>Samples</a:t>
            </a:r>
            <a:r>
              <a:rPr lang="en-US" sz="3200" b="1" dirty="0" smtClean="0"/>
              <a:t>)</a:t>
            </a:r>
            <a:endParaRPr lang="en-US" sz="3200" b="1" dirty="0"/>
          </a:p>
        </p:txBody>
      </p:sp>
      <p:sp>
        <p:nvSpPr>
          <p:cNvPr id="4" name="TextBox 3"/>
          <p:cNvSpPr txBox="1"/>
          <p:nvPr/>
        </p:nvSpPr>
        <p:spPr>
          <a:xfrm>
            <a:off x="762000" y="5791200"/>
            <a:ext cx="8229600" cy="646331"/>
          </a:xfrm>
          <a:prstGeom prst="rect">
            <a:avLst/>
          </a:prstGeom>
          <a:noFill/>
        </p:spPr>
        <p:txBody>
          <a:bodyPr wrap="square" rtlCol="0">
            <a:spAutoFit/>
          </a:bodyPr>
          <a:lstStyle/>
          <a:p>
            <a:r>
              <a:rPr lang="en-US" b="1" dirty="0" smtClean="0"/>
              <a:t>Fresh oil and newly prepared alkaline solution are used directly to measure the IFT.</a:t>
            </a:r>
          </a:p>
          <a:p>
            <a:r>
              <a:rPr lang="en-US" b="1" dirty="0" smtClean="0"/>
              <a:t>IFT values shown are nearly constant values after transient.</a:t>
            </a:r>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graphicFrame>
        <p:nvGraphicFramePr>
          <p:cNvPr id="10" name="Chart 9"/>
          <p:cNvGraphicFramePr/>
          <p:nvPr/>
        </p:nvGraphicFramePr>
        <p:xfrm>
          <a:off x="304800" y="1143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381000" y="1219199"/>
          <a:ext cx="8458199" cy="48006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228600" y="457200"/>
            <a:ext cx="8686800" cy="762000"/>
          </a:xfrm>
        </p:spPr>
        <p:txBody>
          <a:bodyPr>
            <a:noAutofit/>
          </a:bodyPr>
          <a:lstStyle/>
          <a:p>
            <a:pPr>
              <a:defRPr sz="2400" b="1" i="0" u="none" strike="noStrike" kern="1200" baseline="0">
                <a:solidFill>
                  <a:prstClr val="black"/>
                </a:solidFill>
                <a:latin typeface="+mn-lt"/>
                <a:ea typeface="+mn-ea"/>
                <a:cs typeface="+mn-cs"/>
              </a:defRPr>
            </a:pPr>
            <a:r>
              <a:rPr lang="en-US" sz="3200" b="1" i="1" dirty="0" smtClean="0">
                <a:solidFill>
                  <a:prstClr val="black"/>
                </a:solidFill>
              </a:rPr>
              <a:t>IFT </a:t>
            </a:r>
            <a:r>
              <a:rPr lang="en-US" sz="3200" b="1" dirty="0" smtClean="0">
                <a:solidFill>
                  <a:prstClr val="black"/>
                </a:solidFill>
              </a:rPr>
              <a:t>as a Function of Salinity and WORs </a:t>
            </a:r>
            <a:br>
              <a:rPr lang="en-US" sz="3200" b="1" dirty="0" smtClean="0">
                <a:solidFill>
                  <a:prstClr val="black"/>
                </a:solidFill>
              </a:rPr>
            </a:br>
            <a:r>
              <a:rPr lang="en-US" sz="3200" b="1" dirty="0" smtClean="0">
                <a:solidFill>
                  <a:prstClr val="black"/>
                </a:solidFill>
              </a:rPr>
              <a:t>(</a:t>
            </a:r>
            <a:r>
              <a:rPr lang="en-US" sz="3200" b="1" i="1" dirty="0" smtClean="0">
                <a:solidFill>
                  <a:prstClr val="black"/>
                </a:solidFill>
              </a:rPr>
              <a:t>Pre-Equilibrated Samples</a:t>
            </a:r>
            <a:r>
              <a:rPr lang="en-US" sz="3200" b="1" dirty="0" smtClean="0">
                <a:solidFill>
                  <a:prstClr val="black"/>
                </a:solidFill>
              </a:rPr>
              <a:t>)</a:t>
            </a:r>
            <a:endParaRPr lang="en-US" sz="3200" b="1" dirty="0">
              <a:solidFill>
                <a:prstClr val="black"/>
              </a:solidFill>
            </a:endParaRPr>
          </a:p>
        </p:txBody>
      </p:sp>
      <p:sp>
        <p:nvSpPr>
          <p:cNvPr id="5" name="TextBox 4"/>
          <p:cNvSpPr txBox="1"/>
          <p:nvPr/>
        </p:nvSpPr>
        <p:spPr>
          <a:xfrm>
            <a:off x="685800" y="5943600"/>
            <a:ext cx="7772400" cy="646331"/>
          </a:xfrm>
          <a:prstGeom prst="rect">
            <a:avLst/>
          </a:prstGeom>
          <a:noFill/>
        </p:spPr>
        <p:txBody>
          <a:bodyPr wrap="square" rtlCol="0">
            <a:spAutoFit/>
          </a:bodyPr>
          <a:lstStyle/>
          <a:p>
            <a:r>
              <a:rPr lang="en-US" b="1" dirty="0" smtClean="0"/>
              <a:t>IFT values were measured at </a:t>
            </a:r>
            <a:r>
              <a:rPr lang="en-US" b="1" dirty="0" smtClean="0">
                <a:solidFill>
                  <a:srgbClr val="FF0000"/>
                </a:solidFill>
              </a:rPr>
              <a:t>room temperature </a:t>
            </a:r>
            <a:r>
              <a:rPr lang="en-US" b="1" dirty="0" smtClean="0"/>
              <a:t>after becoming constant using equilibrated samples</a:t>
            </a:r>
            <a:endParaRPr lang="en-US" b="1"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TextBox 5"/>
          <p:cNvSpPr txBox="1"/>
          <p:nvPr/>
        </p:nvSpPr>
        <p:spPr>
          <a:xfrm>
            <a:off x="3352800" y="1143000"/>
            <a:ext cx="2667000" cy="461665"/>
          </a:xfrm>
          <a:prstGeom prst="rect">
            <a:avLst/>
          </a:prstGeom>
          <a:noFill/>
        </p:spPr>
        <p:txBody>
          <a:bodyPr wrap="square" rtlCol="0">
            <a:spAutoFit/>
          </a:bodyPr>
          <a:lstStyle/>
          <a:p>
            <a:r>
              <a:rPr lang="en-US" sz="2400" b="1" dirty="0" smtClean="0">
                <a:solidFill>
                  <a:srgbClr val="FF0000"/>
                </a:solidFill>
              </a:rPr>
              <a:t>Room Temperature</a:t>
            </a:r>
            <a:endParaRPr lang="en-US" sz="2400" b="1" dirty="0">
              <a:solidFill>
                <a:srgbClr val="FF0000"/>
              </a:solidFill>
            </a:endParaRPr>
          </a:p>
        </p:txBody>
      </p:sp>
      <p:sp>
        <p:nvSpPr>
          <p:cNvPr id="7" name="Up Arrow 6"/>
          <p:cNvSpPr/>
          <p:nvPr/>
        </p:nvSpPr>
        <p:spPr>
          <a:xfrm flipH="1">
            <a:off x="4267200" y="5257800"/>
            <a:ext cx="76200" cy="457200"/>
          </a:xfrm>
          <a:prstGeom prst="up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4191000" y="1524000"/>
            <a:ext cx="1080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18102</TotalTime>
  <Words>2454</Words>
  <Application>Microsoft Office PowerPoint</Application>
  <PresentationFormat>On-screen Show (4:3)</PresentationFormat>
  <Paragraphs>337</Paragraphs>
  <Slides>42</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Alkali/Crude Oil Phase Behavior,  IFT, and Soap Partitioning</vt:lpstr>
      <vt:lpstr> • Introduction • Na2CO3/Crude Oil Phase Behavior • IFT Measurement       IFT Measured with Non-equilibrated Samples       IFT Measured with Pre-equilibrated Samples  • Soap Number Measurement and Soap Partitioning • Conclusion  </vt:lpstr>
      <vt:lpstr>Introduction</vt:lpstr>
      <vt:lpstr> • Introduction • Na2CO3/Crude Oil Phase Behavior • IFT Measurement       IFT Measured with Non-equilibrated Samples       IFT Measured with Pre-equilibrated Samples  • Soap Number Measurement and Soap Partitioning • Conclusion  </vt:lpstr>
      <vt:lpstr>Phase Behavior at WOR=24</vt:lpstr>
      <vt:lpstr>Phase Behavior at WOR=24</vt:lpstr>
      <vt:lpstr> • Introduction • Na2CO3/Crude Oil Phase Behavior • IFT Measurement       IFT Measured with Non-equilibrated Samples       IFT Measured with Pre-equilibrated Samples  • Soap Number Measurement and Soap Partitioning • Conclusion  </vt:lpstr>
      <vt:lpstr>IFT as a function of Salinity and Temperature  (Non-Equilibrated Samples)</vt:lpstr>
      <vt:lpstr>IFT as a Function of Salinity and WORs  (Pre-Equilibrated Samples)</vt:lpstr>
      <vt:lpstr>IFT as a Function of Salinity and WORs  (Pre-equilibrated Samples)</vt:lpstr>
      <vt:lpstr> • Introduction • Na2CO3/Crude Oil Phase Behavior • IFT Measurement       IFT Measured with Non-equilibrated Samples       IFT Measured with Pre-equilibrated Samples  • Soap Number Measurement and Soap Partitioning • Conclusion  </vt:lpstr>
      <vt:lpstr>Slide 12</vt:lpstr>
      <vt:lpstr>Slide 13</vt:lpstr>
      <vt:lpstr>Slide 14</vt:lpstr>
      <vt:lpstr>Partition Coefficient of WSAS and IFT</vt:lpstr>
      <vt:lpstr>Partition Coefficient of WSAS and IFT</vt:lpstr>
      <vt:lpstr>WSAS Concentration in Aqueous/Oil Phase as Function of WOR at Optimal Na2CO3 Conc., 1.4 wt% at 77°F</vt:lpstr>
      <vt:lpstr> • Introduction • Na2CO3/Crude Oil Phase Behavior • IFT Measurement       IFT Measured with Non-equilibrated Samples       IFT Measured with Pre-equilibrated Samples  • Soap Number Measurement and Soap Partitioning • Conclusion  </vt:lpstr>
      <vt:lpstr>Slide 19</vt:lpstr>
      <vt:lpstr>Acknowledgement</vt:lpstr>
      <vt:lpstr>Slide 21</vt:lpstr>
      <vt:lpstr>Phase Behavior at WOR=1</vt:lpstr>
      <vt:lpstr>Phase Behavior at WOR=1</vt:lpstr>
      <vt:lpstr>Phase Behavior at WOR=1</vt:lpstr>
      <vt:lpstr>Dynamic IFT behavior of Non-Equilibrated Samples</vt:lpstr>
      <vt:lpstr>High pH Two Phase Titration </vt:lpstr>
      <vt:lpstr>High pH Two Phase Titration </vt:lpstr>
      <vt:lpstr>High pH Two Phase Titration </vt:lpstr>
      <vt:lpstr>Sodium Carbonate Consumption by Crushed Berea Sandstone Core as a Function of Concentration</vt:lpstr>
      <vt:lpstr>Equilibrium IFT as a Function of Salinity and Time</vt:lpstr>
      <vt:lpstr>IFT measurement as a Function of Salinity and Time</vt:lpstr>
      <vt:lpstr>Comparison of Equilibrium IFT Between With and Without Darker Substance</vt:lpstr>
      <vt:lpstr>Comparison of IFT Using Oil and Emulsion</vt:lpstr>
      <vt:lpstr>Equilibrium IFT as a Function of Settling Time</vt:lpstr>
      <vt:lpstr>Correlation of IFT with soap Partition Coefficient</vt:lpstr>
      <vt:lpstr>Correlation of IFT with soap Partition Coefficient</vt:lpstr>
      <vt:lpstr>Correlation of IFT with soap Partition Coefficient</vt:lpstr>
      <vt:lpstr>Correlation of IFT with soap Partition Coefficient</vt:lpstr>
      <vt:lpstr>Slide 39</vt:lpstr>
      <vt:lpstr>Correlation of IFT with Soap Concentration</vt:lpstr>
      <vt:lpstr>Correlation of IFT with Soap Concentration</vt:lpstr>
      <vt:lpstr>Inversion Point with N-octane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Report</dc:title>
  <dc:creator/>
  <cp:lastModifiedBy>ld13</cp:lastModifiedBy>
  <cp:revision>946</cp:revision>
  <dcterms:created xsi:type="dcterms:W3CDTF">2006-08-16T00:00:00Z</dcterms:created>
  <dcterms:modified xsi:type="dcterms:W3CDTF">2014-04-21T12:41:02Z</dcterms:modified>
</cp:coreProperties>
</file>